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0"/>
  </p:notesMasterIdLst>
  <p:handoutMasterIdLst>
    <p:handoutMasterId r:id="rId81"/>
  </p:handoutMasterIdLst>
  <p:sldIdLst>
    <p:sldId id="256" r:id="rId2"/>
    <p:sldId id="309" r:id="rId3"/>
    <p:sldId id="257" r:id="rId4"/>
    <p:sldId id="258" r:id="rId5"/>
    <p:sldId id="259" r:id="rId6"/>
    <p:sldId id="261" r:id="rId7"/>
    <p:sldId id="263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264" r:id="rId45"/>
    <p:sldId id="265" r:id="rId46"/>
    <p:sldId id="266" r:id="rId47"/>
    <p:sldId id="267" r:id="rId48"/>
    <p:sldId id="268" r:id="rId49"/>
    <p:sldId id="312" r:id="rId50"/>
    <p:sldId id="269" r:id="rId51"/>
    <p:sldId id="270" r:id="rId52"/>
    <p:sldId id="271" r:id="rId53"/>
    <p:sldId id="272" r:id="rId54"/>
    <p:sldId id="273" r:id="rId55"/>
    <p:sldId id="274" r:id="rId56"/>
    <p:sldId id="276" r:id="rId57"/>
    <p:sldId id="277" r:id="rId58"/>
    <p:sldId id="278" r:id="rId59"/>
    <p:sldId id="279" r:id="rId60"/>
    <p:sldId id="280" r:id="rId61"/>
    <p:sldId id="281" r:id="rId62"/>
    <p:sldId id="282" r:id="rId63"/>
    <p:sldId id="283" r:id="rId64"/>
    <p:sldId id="284" r:id="rId65"/>
    <p:sldId id="285" r:id="rId66"/>
    <p:sldId id="286" r:id="rId67"/>
    <p:sldId id="287" r:id="rId68"/>
    <p:sldId id="288" r:id="rId69"/>
    <p:sldId id="289" r:id="rId70"/>
    <p:sldId id="290" r:id="rId71"/>
    <p:sldId id="291" r:id="rId72"/>
    <p:sldId id="292" r:id="rId73"/>
    <p:sldId id="293" r:id="rId74"/>
    <p:sldId id="294" r:id="rId75"/>
    <p:sldId id="298" r:id="rId76"/>
    <p:sldId id="299" r:id="rId77"/>
    <p:sldId id="300" r:id="rId78"/>
    <p:sldId id="306" r:id="rId79"/>
  </p:sldIdLst>
  <p:sldSz cx="9144000" cy="6858000" type="screen4x3"/>
  <p:notesSz cx="6858000" cy="9144000"/>
  <p:custDataLst>
    <p:tags r:id="rId8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8" autoAdjust="0"/>
  </p:normalViewPr>
  <p:slideViewPr>
    <p:cSldViewPr snapToGrid="0"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gs" Target="tags/tag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8A7076-D8CD-466A-8B19-362EE4B9430C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6717DC-021B-4253-B9A5-C815200C3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D66EE0-1E25-4A81-818B-292A16E8C640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7A2CEB-EAC4-45B6-B3AF-D712148CD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E2156-755A-497D-A251-7971F8FD5C0B}" type="slidenum">
              <a:rPr lang="en-US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9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8A3DE5-E55D-4A04-8A66-436824EA9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83E8-8F93-412C-96C7-54D8AC6F7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324CD-C652-4D54-B36D-3E5B0A75D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D7CA-1F92-4089-82B4-416622E39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822A-2C92-40CE-82F1-A64E535A9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DA80-D5E6-4CAC-8701-7180724E8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Isosceles Triangle 11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2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F2BCE-0049-42D8-8BAD-5DDD3ECBD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E0C9-6727-475C-857C-8CE874A19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0F2E32B-7423-4ECB-916C-9D02C1B45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05E3-D4E2-4240-8262-3977C58CE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2DF2-F454-4A48-8C67-D8CA580B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3DC9F2D-6B7D-4322-BB6B-0BB03E55E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3AC9AB4A-2CDF-4984-AFAB-06FE866D4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9490EE-7C88-4C0E-8816-A0BF8CF23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04" r:id="rId4"/>
    <p:sldLayoutId id="2147483714" r:id="rId5"/>
    <p:sldLayoutId id="2147483705" r:id="rId6"/>
    <p:sldLayoutId id="2147483706" r:id="rId7"/>
    <p:sldLayoutId id="2147483715" r:id="rId8"/>
    <p:sldLayoutId id="214748371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955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4AB89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776288"/>
            <a:ext cx="8963890" cy="2534948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Normal microbial flora</a:t>
            </a:r>
            <a:br>
              <a:rPr lang="en-US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Host-Microbe Interactions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4290" y="3857408"/>
            <a:ext cx="8062912" cy="1752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FFFF00"/>
                </a:solidFill>
              </a:rPr>
              <a:t>Prepared by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400" b="1" dirty="0" err="1" smtClean="0">
                <a:solidFill>
                  <a:srgbClr val="FFFF00"/>
                </a:solidFill>
              </a:rPr>
              <a:t>Prof.dr</a:t>
            </a:r>
            <a:r>
              <a:rPr lang="en-US" sz="4400" b="1" dirty="0" smtClean="0">
                <a:solidFill>
                  <a:srgbClr val="FFFF00"/>
                </a:solidFill>
              </a:rPr>
              <a:t>. </a:t>
            </a:r>
            <a:r>
              <a:rPr lang="en-US" sz="4400" b="1" dirty="0" err="1" smtClean="0">
                <a:solidFill>
                  <a:srgbClr val="FFFF00"/>
                </a:solidFill>
              </a:rPr>
              <a:t>ihsan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edan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alsaimary</a:t>
            </a:r>
            <a:endParaRPr lang="en-US" sz="4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Microbiota</a:t>
            </a:r>
          </a:p>
        </p:txBody>
      </p:sp>
      <p:sp>
        <p:nvSpPr>
          <p:cNvPr id="391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Also termed normal flora and indigenous </a:t>
            </a:r>
            <a:r>
              <a:rPr lang="en-US" dirty="0" err="1" smtClean="0"/>
              <a:t>microbiota</a:t>
            </a:r>
            <a:endParaRPr lang="en-US" dirty="0" smtClean="0"/>
          </a:p>
          <a:p>
            <a:pPr eaLnBrk="1" hangingPunct="1"/>
            <a:r>
              <a:rPr lang="en-US" dirty="0" smtClean="0"/>
              <a:t>Refers to the organisms that colonize the body’s surfaces without normally causing disease</a:t>
            </a:r>
          </a:p>
          <a:p>
            <a:pPr eaLnBrk="1" hangingPunct="1"/>
            <a:r>
              <a:rPr lang="en-US" dirty="0" smtClean="0"/>
              <a:t>Two types</a:t>
            </a:r>
          </a:p>
          <a:p>
            <a:pPr lvl="1" eaLnBrk="1" hangingPunct="1"/>
            <a:r>
              <a:rPr lang="en-US" dirty="0" smtClean="0"/>
              <a:t>Resident </a:t>
            </a:r>
            <a:r>
              <a:rPr lang="en-US" dirty="0" err="1" smtClean="0"/>
              <a:t>microbiota</a:t>
            </a:r>
            <a:endParaRPr lang="en-US" dirty="0" smtClean="0"/>
          </a:p>
          <a:p>
            <a:pPr lvl="1" eaLnBrk="1" hangingPunct="1"/>
            <a:r>
              <a:rPr lang="en-US" dirty="0" smtClean="0"/>
              <a:t>Transient </a:t>
            </a:r>
            <a:r>
              <a:rPr lang="en-US" dirty="0" err="1" smtClean="0"/>
              <a:t>microbiota</a:t>
            </a:r>
            <a:endParaRPr lang="en-US" dirty="0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 autoUpdateAnimBg="0"/>
      <p:bldP spid="391173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Resident Microbiota</a:t>
            </a:r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Are a part of the normal microbiota throughout life</a:t>
            </a:r>
          </a:p>
          <a:p>
            <a:pPr eaLnBrk="1" hangingPunct="1"/>
            <a:r>
              <a:rPr lang="en-US" smtClean="0"/>
              <a:t>Most are commensal</a:t>
            </a:r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6" grpId="0" autoUpdateAnimBg="0"/>
      <p:bldP spid="392197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Resident Microbiota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7369175" y="6450013"/>
            <a:ext cx="154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Table 14.2.1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/>
          <a:srcRect t="1987" b="5904"/>
          <a:stretch>
            <a:fillRect/>
          </a:stretch>
        </p:blipFill>
        <p:spPr bwMode="auto">
          <a:xfrm>
            <a:off x="0" y="676275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Resident Microbiota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369175" y="6450013"/>
            <a:ext cx="154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Table 14.2.2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print"/>
          <a:srcRect t="1793" b="6548"/>
          <a:stretch>
            <a:fillRect/>
          </a:stretch>
        </p:blipFill>
        <p:spPr bwMode="auto">
          <a:xfrm>
            <a:off x="0" y="714375"/>
            <a:ext cx="9144000" cy="547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Transient Microbiota</a:t>
            </a:r>
          </a:p>
        </p:txBody>
      </p:sp>
      <p:sp>
        <p:nvSpPr>
          <p:cNvPr id="395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0063" y="857250"/>
            <a:ext cx="7772400" cy="4114800"/>
          </a:xfrm>
        </p:spPr>
        <p:txBody>
          <a:bodyPr/>
          <a:lstStyle/>
          <a:p>
            <a:pPr eaLnBrk="1" hangingPunct="1"/>
            <a:r>
              <a:rPr lang="en-US" sz="3200" smtClean="0"/>
              <a:t>Remain in the body for only hours to months before disappearing</a:t>
            </a:r>
          </a:p>
          <a:p>
            <a:pPr eaLnBrk="1" hangingPunct="1"/>
            <a:r>
              <a:rPr lang="en-US" sz="3200" smtClean="0"/>
              <a:t>Found in the same regions as resident microbiota</a:t>
            </a:r>
          </a:p>
          <a:p>
            <a:pPr eaLnBrk="1" hangingPunct="1"/>
            <a:r>
              <a:rPr lang="en-US" sz="3200" smtClean="0"/>
              <a:t>Cannot persist in the body</a:t>
            </a:r>
          </a:p>
          <a:p>
            <a:pPr lvl="1" eaLnBrk="1" hangingPunct="1"/>
            <a:r>
              <a:rPr lang="en-US" sz="3200" smtClean="0"/>
              <a:t>Competition from other microorganisms</a:t>
            </a:r>
          </a:p>
          <a:p>
            <a:pPr lvl="1" eaLnBrk="1" hangingPunct="1"/>
            <a:r>
              <a:rPr lang="en-US" sz="3200" smtClean="0"/>
              <a:t>Elimination by the body’s defenses cells</a:t>
            </a:r>
          </a:p>
          <a:p>
            <a:pPr lvl="1" eaLnBrk="1" hangingPunct="1"/>
            <a:r>
              <a:rPr lang="en-US" sz="3200" smtClean="0"/>
              <a:t>Chemical or physical changes in the body </a:t>
            </a:r>
            <a:endParaRPr lang="en-US" sz="3200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8" grpId="0" autoUpdateAnimBg="0"/>
      <p:bldP spid="395269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Acquisition of Normal Microbiota</a:t>
            </a:r>
          </a:p>
        </p:txBody>
      </p:sp>
      <p:sp>
        <p:nvSpPr>
          <p:cNvPr id="396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489950" cy="2770188"/>
          </a:xfrm>
        </p:spPr>
        <p:txBody>
          <a:bodyPr/>
          <a:lstStyle/>
          <a:p>
            <a:pPr eaLnBrk="1" hangingPunct="1"/>
            <a:r>
              <a:rPr lang="en-US" smtClean="0"/>
              <a:t>Development in the womb(uterus) is generally free of microorganisms </a:t>
            </a:r>
          </a:p>
          <a:p>
            <a:pPr eaLnBrk="1" hangingPunct="1"/>
            <a:r>
              <a:rPr lang="en-US" smtClean="0"/>
              <a:t>Microbiota begins to develop during the birthing process</a:t>
            </a:r>
          </a:p>
          <a:p>
            <a:pPr eaLnBrk="1" hangingPunct="1"/>
            <a:r>
              <a:rPr lang="en-US" smtClean="0"/>
              <a:t>Much of ones resident microbiota established during the first months of life</a:t>
            </a:r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2" grpId="0" autoUpdateAnimBg="0"/>
      <p:bldP spid="396293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Opportunistic Pathogens</a:t>
            </a:r>
          </a:p>
        </p:txBody>
      </p:sp>
      <p:sp>
        <p:nvSpPr>
          <p:cNvPr id="397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449763"/>
          </a:xfrm>
        </p:spPr>
        <p:txBody>
          <a:bodyPr/>
          <a:lstStyle/>
          <a:p>
            <a:pPr eaLnBrk="1" hangingPunct="1"/>
            <a:r>
              <a:rPr lang="en-US" sz="3200" smtClean="0"/>
              <a:t>Normal microbiota or other normally harmless microbes that can cause </a:t>
            </a:r>
            <a:r>
              <a:rPr lang="en-US" sz="3200" u="sng" smtClean="0"/>
              <a:t>disease under certain circumstances</a:t>
            </a:r>
          </a:p>
          <a:p>
            <a:pPr eaLnBrk="1" hangingPunct="1"/>
            <a:r>
              <a:rPr lang="en-US" sz="3200" smtClean="0"/>
              <a:t>Conditions that provide </a:t>
            </a:r>
            <a:r>
              <a:rPr lang="en-US" sz="3200" u="sng" smtClean="0"/>
              <a:t>opportunities</a:t>
            </a:r>
            <a:r>
              <a:rPr lang="en-US" sz="3200" smtClean="0"/>
              <a:t> for pathogens </a:t>
            </a:r>
          </a:p>
          <a:p>
            <a:pPr lvl="1" eaLnBrk="1" hangingPunct="1"/>
            <a:r>
              <a:rPr lang="en-US" sz="2800" smtClean="0"/>
              <a:t>Immune suppression</a:t>
            </a:r>
          </a:p>
          <a:p>
            <a:pPr lvl="1" eaLnBrk="1" hangingPunct="1"/>
            <a:r>
              <a:rPr lang="en-US" sz="2800" smtClean="0"/>
              <a:t>Changes in the normal microbiota </a:t>
            </a:r>
            <a:r>
              <a:rPr lang="en-US" sz="2800" smtClean="0">
                <a:cs typeface="Times New Roman" pitchFamily="18" charset="0"/>
              </a:rPr>
              <a:t>– </a:t>
            </a:r>
            <a:r>
              <a:rPr lang="en-US" sz="2800" smtClean="0"/>
              <a:t>changes in relative abundance of normal microbiota may allow opportunity for a member to thrive and cause disease </a:t>
            </a:r>
          </a:p>
          <a:p>
            <a:pPr lvl="1" eaLnBrk="1" hangingPunct="1"/>
            <a:r>
              <a:rPr lang="en-US" sz="2800" smtClean="0"/>
              <a:t>Introduction of normal microbiota into unusual site in the body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 autoUpdateAnimBg="0"/>
      <p:bldP spid="397317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Contamination vs. Infection</a:t>
            </a:r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750" y="2071688"/>
            <a:ext cx="8489950" cy="2208212"/>
          </a:xfrm>
        </p:spPr>
        <p:txBody>
          <a:bodyPr/>
          <a:lstStyle/>
          <a:p>
            <a:pPr eaLnBrk="1" hangingPunct="1"/>
            <a:r>
              <a:rPr lang="en-US" smtClean="0"/>
              <a:t>Contamination </a:t>
            </a:r>
            <a:r>
              <a:rPr lang="en-US" smtClean="0">
                <a:cs typeface="Times New Roman" pitchFamily="18" charset="0"/>
              </a:rPr>
              <a:t>– </a:t>
            </a:r>
            <a:r>
              <a:rPr lang="en-US" smtClean="0"/>
              <a:t>the mere presence of microbes in or on the body</a:t>
            </a:r>
          </a:p>
          <a:p>
            <a:pPr eaLnBrk="1" hangingPunct="1"/>
            <a:r>
              <a:rPr lang="en-US" smtClean="0"/>
              <a:t>Infection </a:t>
            </a:r>
            <a:r>
              <a:rPr lang="en-US" smtClean="0">
                <a:cs typeface="Times New Roman" pitchFamily="18" charset="0"/>
              </a:rPr>
              <a:t>– </a:t>
            </a:r>
            <a:r>
              <a:rPr lang="en-US" smtClean="0"/>
              <a:t>results when the organism has evaded the body’s external defenses, multiplied, and become established in the body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0" grpId="0" autoUpdateAnimBg="0"/>
      <p:bldP spid="398341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Portals of Entry</a:t>
            </a:r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489950" cy="2992437"/>
          </a:xfrm>
        </p:spPr>
        <p:txBody>
          <a:bodyPr/>
          <a:lstStyle/>
          <a:p>
            <a:pPr eaLnBrk="1" hangingPunct="1"/>
            <a:r>
              <a:rPr lang="en-US" smtClean="0"/>
              <a:t>Sites through which pathogens enter the body</a:t>
            </a:r>
          </a:p>
          <a:p>
            <a:pPr eaLnBrk="1" hangingPunct="1"/>
            <a:r>
              <a:rPr lang="en-US" smtClean="0"/>
              <a:t>Four major types</a:t>
            </a:r>
          </a:p>
          <a:p>
            <a:pPr lvl="1" eaLnBrk="1" hangingPunct="1"/>
            <a:r>
              <a:rPr lang="en-US" smtClean="0"/>
              <a:t>Skin</a:t>
            </a:r>
          </a:p>
          <a:p>
            <a:pPr lvl="1" eaLnBrk="1" hangingPunct="1"/>
            <a:r>
              <a:rPr lang="en-US" smtClean="0"/>
              <a:t>Mucous membranes</a:t>
            </a:r>
          </a:p>
          <a:p>
            <a:pPr lvl="1" eaLnBrk="1" hangingPunct="1"/>
            <a:r>
              <a:rPr lang="en-US" smtClean="0"/>
              <a:t>Placenta</a:t>
            </a:r>
          </a:p>
          <a:p>
            <a:pPr lvl="1" eaLnBrk="1" hangingPunct="1"/>
            <a:r>
              <a:rPr lang="en-US" smtClean="0"/>
              <a:t>Parenteral route</a:t>
            </a:r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 autoUpdateAnimBg="0"/>
      <p:bldP spid="399365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Skin</a:t>
            </a:r>
          </a:p>
        </p:txBody>
      </p:sp>
      <p:sp>
        <p:nvSpPr>
          <p:cNvPr id="400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Outer layer of packed, dead, skin cells usually acts as a barrier to pathogens</a:t>
            </a:r>
          </a:p>
          <a:p>
            <a:pPr eaLnBrk="1" hangingPunct="1"/>
            <a:r>
              <a:rPr lang="en-US" smtClean="0"/>
              <a:t>Some pathogens can enter through openings or cuts </a:t>
            </a:r>
          </a:p>
          <a:p>
            <a:pPr eaLnBrk="1" hangingPunct="1"/>
            <a:r>
              <a:rPr lang="en-US" smtClean="0"/>
              <a:t>Others enter by burrowing into or digesting the outer layers of skin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 autoUpdateAnimBg="0"/>
      <p:bldP spid="400389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o19_bacterial_cells_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3288" y="227013"/>
            <a:ext cx="4117975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Mucous Membranes</a:t>
            </a:r>
          </a:p>
        </p:txBody>
      </p:sp>
      <p:sp>
        <p:nvSpPr>
          <p:cNvPr id="401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0675" y="914400"/>
            <a:ext cx="8489950" cy="4059238"/>
          </a:xfrm>
        </p:spPr>
        <p:txBody>
          <a:bodyPr/>
          <a:lstStyle/>
          <a:p>
            <a:pPr eaLnBrk="1" hangingPunct="1"/>
            <a:r>
              <a:rPr lang="en-US" smtClean="0"/>
              <a:t>Line the body cavities that are open to the environment</a:t>
            </a:r>
          </a:p>
          <a:p>
            <a:pPr eaLnBrk="1" hangingPunct="1"/>
            <a:r>
              <a:rPr lang="en-US" smtClean="0"/>
              <a:t>Provides a moist, warm environment that is hospitable to pathogens </a:t>
            </a:r>
          </a:p>
          <a:p>
            <a:pPr eaLnBrk="1" hangingPunct="1"/>
            <a:r>
              <a:rPr lang="en-US" smtClean="0"/>
              <a:t>Respiratory tract is the most commonly used site of entry </a:t>
            </a:r>
            <a:r>
              <a:rPr lang="en-US" smtClean="0">
                <a:cs typeface="Times New Roman" pitchFamily="18" charset="0"/>
              </a:rPr>
              <a:t>– </a:t>
            </a:r>
            <a:r>
              <a:rPr lang="en-US" smtClean="0"/>
              <a:t>entry is through the nose, mouth or eyes</a:t>
            </a:r>
          </a:p>
          <a:p>
            <a:pPr eaLnBrk="1" hangingPunct="1"/>
            <a:r>
              <a:rPr lang="en-US" smtClean="0"/>
              <a:t>Pathogens able to survive the acidic pH of the stomach may use the gastrointestinal tract as a route of entry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2" grpId="0" autoUpdateAnimBg="0"/>
      <p:bldP spid="401413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Pathogens that Cross the Placenta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7369175" y="6450013"/>
            <a:ext cx="154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Table 14.3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 cstate="print"/>
          <a:srcRect t="3006" b="10925"/>
          <a:stretch>
            <a:fillRect/>
          </a:stretch>
        </p:blipFill>
        <p:spPr bwMode="auto">
          <a:xfrm>
            <a:off x="0" y="1895475"/>
            <a:ext cx="91440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Parenteral Route</a:t>
            </a:r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0063" y="1785938"/>
            <a:ext cx="8489950" cy="1833562"/>
          </a:xfrm>
        </p:spPr>
        <p:txBody>
          <a:bodyPr/>
          <a:lstStyle/>
          <a:p>
            <a:pPr eaLnBrk="1" hangingPunct="1"/>
            <a:r>
              <a:rPr lang="en-US" smtClean="0"/>
              <a:t>Not a true portal of entry but a means by which the usual portals can be circumvented</a:t>
            </a:r>
          </a:p>
          <a:p>
            <a:pPr eaLnBrk="1" hangingPunct="1"/>
            <a:r>
              <a:rPr lang="en-US" smtClean="0"/>
              <a:t>Pathogens deposited directly into tissues beneath the skin or mucous membranes</a:t>
            </a:r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 autoUpdateAnimBg="0"/>
      <p:bldP spid="403461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2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Infection vs. Disease</a:t>
            </a: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7188" y="1643063"/>
            <a:ext cx="8489950" cy="1966912"/>
          </a:xfrm>
        </p:spPr>
        <p:txBody>
          <a:bodyPr/>
          <a:lstStyle/>
          <a:p>
            <a:pPr eaLnBrk="1" hangingPunct="1"/>
            <a:r>
              <a:rPr lang="en-US" b="1" smtClean="0"/>
              <a:t>Infection</a:t>
            </a:r>
            <a:r>
              <a:rPr lang="en-US" smtClean="0"/>
              <a:t> is the invasion of the host by a pathogen</a:t>
            </a:r>
          </a:p>
          <a:p>
            <a:pPr eaLnBrk="1" hangingPunct="1"/>
            <a:r>
              <a:rPr lang="en-US" b="1" smtClean="0"/>
              <a:t>Disease</a:t>
            </a:r>
            <a:r>
              <a:rPr lang="en-US" smtClean="0"/>
              <a:t> results only if the invading pathogen alters the normal functions of the body</a:t>
            </a:r>
          </a:p>
          <a:p>
            <a:pPr eaLnBrk="1" hangingPunct="1"/>
            <a:r>
              <a:rPr lang="en-US" smtClean="0"/>
              <a:t>Disease is also referred to as morbidity</a:t>
            </a:r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2" grpId="0" autoUpdateAnimBg="0"/>
      <p:bldP spid="406533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Manifestations of Disease</a:t>
            </a: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0675" y="914400"/>
            <a:ext cx="8823325" cy="3706813"/>
          </a:xfrm>
        </p:spPr>
        <p:txBody>
          <a:bodyPr/>
          <a:lstStyle/>
          <a:p>
            <a:pPr eaLnBrk="1" hangingPunct="1"/>
            <a:r>
              <a:rPr lang="en-US" b="1" smtClean="0"/>
              <a:t>Symptoms</a:t>
            </a:r>
            <a:r>
              <a:rPr lang="en-US" smtClean="0"/>
              <a:t> </a:t>
            </a:r>
            <a:r>
              <a:rPr lang="en-US" smtClean="0">
                <a:cs typeface="Times New Roman" pitchFamily="18" charset="0"/>
              </a:rPr>
              <a:t>– </a:t>
            </a:r>
            <a:r>
              <a:rPr lang="en-US" smtClean="0"/>
              <a:t>subjective characteristics of disease felt only by the patient</a:t>
            </a:r>
          </a:p>
          <a:p>
            <a:pPr eaLnBrk="1" hangingPunct="1"/>
            <a:r>
              <a:rPr lang="en-US" b="1" smtClean="0"/>
              <a:t>Signs</a:t>
            </a:r>
            <a:r>
              <a:rPr lang="en-US" smtClean="0"/>
              <a:t> </a:t>
            </a:r>
            <a:r>
              <a:rPr lang="en-US" smtClean="0">
                <a:cs typeface="Times New Roman" pitchFamily="18" charset="0"/>
              </a:rPr>
              <a:t>– </a:t>
            </a:r>
            <a:r>
              <a:rPr lang="en-US" smtClean="0"/>
              <a:t>objective manifestations of disease that can be observed or measured by others</a:t>
            </a:r>
          </a:p>
          <a:p>
            <a:pPr eaLnBrk="1" hangingPunct="1"/>
            <a:r>
              <a:rPr lang="en-US" b="1" smtClean="0"/>
              <a:t>Syndrome</a:t>
            </a:r>
            <a:r>
              <a:rPr lang="en-US" smtClean="0"/>
              <a:t> </a:t>
            </a:r>
            <a:r>
              <a:rPr lang="en-US" smtClean="0">
                <a:cs typeface="Times New Roman" pitchFamily="18" charset="0"/>
              </a:rPr>
              <a:t>– </a:t>
            </a:r>
            <a:r>
              <a:rPr lang="en-US" sz="2800" smtClean="0"/>
              <a:t>group of symptoms and signs that characterize a disease or abnormal condition</a:t>
            </a:r>
            <a:endParaRPr lang="en-US" smtClean="0"/>
          </a:p>
          <a:p>
            <a:pPr eaLnBrk="1" hangingPunct="1"/>
            <a:r>
              <a:rPr lang="en-US" b="1" smtClean="0"/>
              <a:t>Asymptomatic</a:t>
            </a:r>
            <a:r>
              <a:rPr lang="en-US" smtClean="0"/>
              <a:t>, or </a:t>
            </a:r>
            <a:r>
              <a:rPr lang="en-US" b="1" smtClean="0"/>
              <a:t>subclinical</a:t>
            </a:r>
            <a:r>
              <a:rPr lang="en-US" smtClean="0"/>
              <a:t>, </a:t>
            </a:r>
            <a:r>
              <a:rPr lang="en-US" sz="2800" smtClean="0"/>
              <a:t>infections lack symptoms but may still have signs of infection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 autoUpdateAnimBg="0"/>
      <p:bldP spid="407557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Etiology</a:t>
            </a:r>
          </a:p>
        </p:txBody>
      </p:sp>
      <p:sp>
        <p:nvSpPr>
          <p:cNvPr id="408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0675" y="914400"/>
            <a:ext cx="8489950" cy="2736850"/>
          </a:xfrm>
        </p:spPr>
        <p:txBody>
          <a:bodyPr/>
          <a:lstStyle/>
          <a:p>
            <a:pPr eaLnBrk="1" hangingPunct="1"/>
            <a:r>
              <a:rPr lang="en-US" smtClean="0"/>
              <a:t>Study of the cause of disease</a:t>
            </a:r>
          </a:p>
          <a:p>
            <a:pPr eaLnBrk="1" hangingPunct="1"/>
            <a:r>
              <a:rPr lang="en-US" smtClean="0"/>
              <a:t>Germ theory of disease </a:t>
            </a:r>
            <a:r>
              <a:rPr lang="en-US" smtClean="0">
                <a:cs typeface="Times New Roman" pitchFamily="18" charset="0"/>
              </a:rPr>
              <a:t>– </a:t>
            </a:r>
            <a:r>
              <a:rPr lang="en-US" smtClean="0"/>
              <a:t>disease caused by infections of pathogenic microorganisms</a:t>
            </a:r>
          </a:p>
          <a:p>
            <a:pPr eaLnBrk="1" hangingPunct="1"/>
            <a:r>
              <a:rPr lang="en-US" smtClean="0"/>
              <a:t>Robert Koch developed a set of postulates one must satisfy to prove a particular pathogen causes a particular disease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autoUpdateAnimBg="0"/>
      <p:bldP spid="408581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369175" y="6450013"/>
            <a:ext cx="154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Figure 14.7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 cstate="print"/>
          <a:srcRect t="1295" b="5775"/>
          <a:stretch>
            <a:fillRect/>
          </a:stretch>
        </p:blipFill>
        <p:spPr bwMode="auto">
          <a:xfrm>
            <a:off x="357188" y="1071563"/>
            <a:ext cx="8535987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06" name="Rectangle 6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Koch’s Postulates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Exceptions to Koch’s Postulates</a:t>
            </a:r>
          </a:p>
        </p:txBody>
      </p:sp>
      <p:sp>
        <p:nvSpPr>
          <p:cNvPr id="410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0675" y="914400"/>
            <a:ext cx="8489950" cy="2738438"/>
          </a:xfrm>
        </p:spPr>
        <p:txBody>
          <a:bodyPr/>
          <a:lstStyle/>
          <a:p>
            <a:pPr eaLnBrk="1" hangingPunct="1"/>
            <a:r>
              <a:rPr lang="en-US" smtClean="0"/>
              <a:t>Using Koch’s postulates is not feasible in all cases</a:t>
            </a:r>
          </a:p>
          <a:p>
            <a:pPr lvl="1" eaLnBrk="1" hangingPunct="1"/>
            <a:r>
              <a:rPr lang="en-US" smtClean="0"/>
              <a:t>Some pathogens can’t be cultured in the laboratory</a:t>
            </a:r>
          </a:p>
          <a:p>
            <a:pPr lvl="1" eaLnBrk="1" hangingPunct="1"/>
            <a:r>
              <a:rPr lang="en-US" smtClean="0"/>
              <a:t>Some diseases are caused by a combination of pathogens and other cofactors</a:t>
            </a:r>
          </a:p>
          <a:p>
            <a:pPr lvl="1" eaLnBrk="1" hangingPunct="1"/>
            <a:r>
              <a:rPr lang="en-US" smtClean="0"/>
              <a:t>Ethical considerations prevent applying Koch’s postulates to pathogens that require a human host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8" grpId="0" autoUpdateAnimBg="0"/>
      <p:bldP spid="410629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Virulence Factors of Infectious Disease</a:t>
            </a:r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0675" y="914400"/>
            <a:ext cx="8489950" cy="4422775"/>
          </a:xfrm>
        </p:spPr>
        <p:txBody>
          <a:bodyPr/>
          <a:lstStyle/>
          <a:p>
            <a:pPr eaLnBrk="1" hangingPunct="1"/>
            <a:r>
              <a:rPr lang="en-US" b="1" smtClean="0"/>
              <a:t>Pathogenicity</a:t>
            </a:r>
            <a:r>
              <a:rPr lang="en-US" smtClean="0"/>
              <a:t> </a:t>
            </a:r>
            <a:r>
              <a:rPr lang="en-US" smtClean="0">
                <a:cs typeface="Times New Roman" pitchFamily="18" charset="0"/>
              </a:rPr>
              <a:t>– </a:t>
            </a:r>
            <a:r>
              <a:rPr lang="en-US" smtClean="0"/>
              <a:t>ability of a microorganism to cause disease</a:t>
            </a:r>
          </a:p>
          <a:p>
            <a:pPr eaLnBrk="1" hangingPunct="1"/>
            <a:r>
              <a:rPr lang="en-US" b="1" smtClean="0"/>
              <a:t>Virulence</a:t>
            </a:r>
            <a:r>
              <a:rPr lang="en-US" smtClean="0"/>
              <a:t> </a:t>
            </a:r>
            <a:r>
              <a:rPr lang="en-US" smtClean="0">
                <a:cs typeface="Times New Roman" pitchFamily="18" charset="0"/>
              </a:rPr>
              <a:t>– </a:t>
            </a:r>
            <a:r>
              <a:rPr lang="en-US" smtClean="0"/>
              <a:t>degree of pathogenicity</a:t>
            </a:r>
          </a:p>
          <a:p>
            <a:pPr lvl="1" eaLnBrk="1" hangingPunct="1"/>
            <a:r>
              <a:rPr lang="en-US" sz="3200" smtClean="0"/>
              <a:t>Virulence factors contribute to an organisms virulence</a:t>
            </a:r>
          </a:p>
          <a:p>
            <a:pPr lvl="2" eaLnBrk="1" hangingPunct="1"/>
            <a:r>
              <a:rPr lang="en-US" sz="3200" smtClean="0"/>
              <a:t>Adhesion factors</a:t>
            </a:r>
          </a:p>
          <a:p>
            <a:pPr lvl="2" eaLnBrk="1" hangingPunct="1"/>
            <a:r>
              <a:rPr lang="en-US" sz="3200" smtClean="0"/>
              <a:t>Biofilms</a:t>
            </a:r>
          </a:p>
          <a:p>
            <a:pPr lvl="2" eaLnBrk="1" hangingPunct="1"/>
            <a:r>
              <a:rPr lang="en-US" sz="3200" smtClean="0"/>
              <a:t>Extracellular enzymes</a:t>
            </a:r>
          </a:p>
          <a:p>
            <a:pPr lvl="2" eaLnBrk="1" hangingPunct="1"/>
            <a:r>
              <a:rPr lang="en-US" sz="3200" smtClean="0"/>
              <a:t>Toxins</a:t>
            </a:r>
          </a:p>
          <a:p>
            <a:pPr lvl="2" eaLnBrk="1" hangingPunct="1"/>
            <a:r>
              <a:rPr lang="en-US" sz="3200" smtClean="0"/>
              <a:t>Antiphagocytic factors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2" grpId="0" autoUpdateAnimBg="0"/>
      <p:bldP spid="411653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Extracellular Enzymes</a:t>
            </a:r>
          </a:p>
        </p:txBody>
      </p:sp>
      <p:sp>
        <p:nvSpPr>
          <p:cNvPr id="412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Enzymes secreted by the pathogen</a:t>
            </a:r>
          </a:p>
          <a:p>
            <a:pPr eaLnBrk="1" hangingPunct="1"/>
            <a:r>
              <a:rPr lang="en-US" smtClean="0"/>
              <a:t>Dissolve structural chemicals in the body</a:t>
            </a:r>
          </a:p>
          <a:p>
            <a:pPr eaLnBrk="1" hangingPunct="1"/>
            <a:r>
              <a:rPr lang="en-US" smtClean="0"/>
              <a:t>Help pathogen maintain infection, invade further, and avoid body defenses</a:t>
            </a:r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 autoUpdateAnimBg="0"/>
      <p:bldP spid="412677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Anatomical Barriers as Ecosystem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6964363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Skin and mucous membranes provide anatomical barriers to infection</a:t>
            </a:r>
          </a:p>
          <a:p>
            <a:pPr lvl="1" eaLnBrk="1" hangingPunct="1"/>
            <a:r>
              <a:rPr lang="en-US" sz="2400" smtClean="0"/>
              <a:t>Also supply foundation for microbial ecosystem</a:t>
            </a:r>
          </a:p>
          <a:p>
            <a:pPr lvl="1" eaLnBrk="1" hangingPunct="1"/>
            <a:r>
              <a:rPr lang="en-US" sz="2400" smtClean="0"/>
              <a:t>Microbial community offers protection from disease-causing organisms</a:t>
            </a:r>
          </a:p>
          <a:p>
            <a:pPr eaLnBrk="1" hangingPunct="1"/>
            <a:r>
              <a:rPr lang="en-US" sz="2800" smtClean="0"/>
              <a:t>Intimate interaction between microorganisms and human body is an example of symbiosis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0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Toxins</a:t>
            </a: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0675" y="914400"/>
            <a:ext cx="8489950" cy="3365500"/>
          </a:xfrm>
        </p:spPr>
        <p:txBody>
          <a:bodyPr/>
          <a:lstStyle/>
          <a:p>
            <a:pPr eaLnBrk="1" hangingPunct="1"/>
            <a:r>
              <a:rPr lang="en-US" smtClean="0"/>
              <a:t>Chemicals that harm tissues or trigger host immune responses that cause damage</a:t>
            </a:r>
          </a:p>
          <a:p>
            <a:pPr eaLnBrk="1" hangingPunct="1"/>
            <a:r>
              <a:rPr lang="en-US" b="1" smtClean="0"/>
              <a:t>Toxemia</a:t>
            </a:r>
            <a:r>
              <a:rPr lang="en-US" smtClean="0"/>
              <a:t> refers to toxins in the bloodstream that are carried beyond the site of infection</a:t>
            </a:r>
          </a:p>
          <a:p>
            <a:pPr eaLnBrk="1" hangingPunct="1"/>
            <a:r>
              <a:rPr lang="en-US" smtClean="0"/>
              <a:t>Two types</a:t>
            </a:r>
          </a:p>
          <a:p>
            <a:pPr lvl="1" eaLnBrk="1" hangingPunct="1"/>
            <a:r>
              <a:rPr lang="en-US" smtClean="0"/>
              <a:t>Exotoxins</a:t>
            </a:r>
          </a:p>
          <a:p>
            <a:pPr lvl="1" eaLnBrk="1" hangingPunct="1"/>
            <a:r>
              <a:rPr lang="en-US" smtClean="0"/>
              <a:t>Endotoxins</a:t>
            </a:r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 autoUpdateAnimBg="0"/>
      <p:bldP spid="413701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 Comparison of Bacterial Exotoxins and Endotoxins</a:t>
            </a:r>
          </a:p>
        </p:txBody>
      </p:sp>
      <p:sp>
        <p:nvSpPr>
          <p:cNvPr id="38915" name="Text Box 9"/>
          <p:cNvSpPr txBox="1">
            <a:spLocks noChangeArrowheads="1"/>
          </p:cNvSpPr>
          <p:nvPr/>
        </p:nvSpPr>
        <p:spPr bwMode="auto">
          <a:xfrm>
            <a:off x="7369175" y="6450013"/>
            <a:ext cx="154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Table 14.7</a:t>
            </a:r>
          </a:p>
        </p:txBody>
      </p:sp>
      <p:pic>
        <p:nvPicPr>
          <p:cNvPr id="38916" name="Picture 10"/>
          <p:cNvPicPr>
            <a:picLocks noChangeAspect="1" noChangeArrowheads="1"/>
          </p:cNvPicPr>
          <p:nvPr/>
        </p:nvPicPr>
        <p:blipFill>
          <a:blip r:embed="rId2" cstate="print"/>
          <a:srcRect t="2611" b="7573"/>
          <a:stretch>
            <a:fillRect/>
          </a:stretch>
        </p:blipFill>
        <p:spPr bwMode="auto">
          <a:xfrm>
            <a:off x="0" y="1357313"/>
            <a:ext cx="91440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Antiphagocytic Factors</a:t>
            </a:r>
          </a:p>
        </p:txBody>
      </p:sp>
      <p:sp>
        <p:nvSpPr>
          <p:cNvPr id="415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Certain factors prevent phagocytosis by the host’s phagocytic cells</a:t>
            </a:r>
          </a:p>
          <a:p>
            <a:pPr lvl="1" eaLnBrk="1" hangingPunct="1"/>
            <a:r>
              <a:rPr lang="en-US" sz="2400" smtClean="0"/>
              <a:t>Bacterial capsule </a:t>
            </a:r>
          </a:p>
          <a:p>
            <a:pPr lvl="2" eaLnBrk="1" hangingPunct="1"/>
            <a:r>
              <a:rPr lang="en-US" sz="2400" smtClean="0"/>
              <a:t>Often composed of chemicals found in the body and not recognized as foreign</a:t>
            </a:r>
          </a:p>
          <a:p>
            <a:pPr lvl="2" eaLnBrk="1" hangingPunct="1"/>
            <a:r>
              <a:rPr lang="en-US" sz="2400" smtClean="0"/>
              <a:t>Can be slippery making it difficult for phagocytes to engulf the bacteria</a:t>
            </a:r>
          </a:p>
          <a:p>
            <a:pPr lvl="1" eaLnBrk="1" hangingPunct="1"/>
            <a:r>
              <a:rPr lang="en-US" sz="2400" smtClean="0"/>
              <a:t>Antiphagocytic chemicals</a:t>
            </a:r>
          </a:p>
          <a:p>
            <a:pPr lvl="2" eaLnBrk="1" hangingPunct="1"/>
            <a:r>
              <a:rPr lang="en-US" sz="2400" smtClean="0"/>
              <a:t>Some prevent fusion of lysosome and phagocytic vesicles</a:t>
            </a:r>
          </a:p>
          <a:p>
            <a:pPr lvl="2" eaLnBrk="1" hangingPunct="1"/>
            <a:r>
              <a:rPr lang="en-US" sz="2400" smtClean="0"/>
              <a:t>Leukocidins directly destroy phagocytic white blood cells</a:t>
            </a:r>
            <a:endParaRPr lang="en-US" sz="2400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8" grpId="0" autoUpdateAnimBg="0"/>
      <p:bldP spid="415749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The Stages of Infectious Disease</a:t>
            </a:r>
          </a:p>
        </p:txBody>
      </p:sp>
      <p:sp>
        <p:nvSpPr>
          <p:cNvPr id="416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7188" y="1285875"/>
            <a:ext cx="8489950" cy="6319838"/>
          </a:xfrm>
        </p:spPr>
        <p:txBody>
          <a:bodyPr/>
          <a:lstStyle/>
          <a:p>
            <a:pPr eaLnBrk="1" hangingPunct="1"/>
            <a:r>
              <a:rPr lang="en-US" sz="3200" smtClean="0"/>
              <a:t>Following infection, sequence of events called the disease process occurs</a:t>
            </a:r>
          </a:p>
          <a:p>
            <a:pPr eaLnBrk="1" hangingPunct="1"/>
            <a:r>
              <a:rPr lang="en-US" sz="3200" smtClean="0"/>
              <a:t>Many infectious diseases have five stages following infection</a:t>
            </a:r>
          </a:p>
          <a:p>
            <a:pPr lvl="1" eaLnBrk="1" hangingPunct="1"/>
            <a:r>
              <a:rPr lang="en-US" sz="3200" smtClean="0">
                <a:sym typeface="Symbol" pitchFamily="18" charset="2"/>
              </a:rPr>
              <a:t>Incubation period</a:t>
            </a:r>
          </a:p>
          <a:p>
            <a:pPr lvl="1" eaLnBrk="1" hangingPunct="1"/>
            <a:r>
              <a:rPr lang="en-US" sz="3200" smtClean="0">
                <a:sym typeface="Symbol" pitchFamily="18" charset="2"/>
              </a:rPr>
              <a:t>Prodromal period</a:t>
            </a:r>
          </a:p>
          <a:p>
            <a:pPr lvl="1" eaLnBrk="1" hangingPunct="1"/>
            <a:r>
              <a:rPr lang="en-US" sz="3200" smtClean="0">
                <a:sym typeface="Symbol" pitchFamily="18" charset="2"/>
              </a:rPr>
              <a:t>Illness</a:t>
            </a:r>
          </a:p>
          <a:p>
            <a:pPr lvl="1" eaLnBrk="1" hangingPunct="1"/>
            <a:r>
              <a:rPr lang="en-US" sz="3200" smtClean="0">
                <a:sym typeface="Symbol" pitchFamily="18" charset="2"/>
              </a:rPr>
              <a:t>Decline</a:t>
            </a:r>
          </a:p>
          <a:p>
            <a:pPr lvl="1" eaLnBrk="1" hangingPunct="1"/>
            <a:r>
              <a:rPr lang="en-US" sz="3200" smtClean="0">
                <a:sym typeface="Symbol" pitchFamily="18" charset="2"/>
              </a:rPr>
              <a:t>Convalescence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>
              <a:sym typeface="Symbol" pitchFamily="18" charset="2"/>
            </a:endParaRPr>
          </a:p>
          <a:p>
            <a:pPr lvl="1" eaLnBrk="1" hangingPunct="1"/>
            <a:endParaRPr lang="en-US" smtClean="0">
              <a:sym typeface="Symbol" pitchFamily="18" charset="2"/>
            </a:endParaRPr>
          </a:p>
          <a:p>
            <a:pPr lvl="1" eaLnBrk="1" hangingPunct="1"/>
            <a:endParaRPr lang="en-US" smtClean="0">
              <a:sym typeface="Symbol" pitchFamily="18" charset="2"/>
            </a:endParaRPr>
          </a:p>
          <a:p>
            <a:pPr lvl="1" eaLnBrk="1" hangingPunct="1"/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 autoUpdateAnimBg="0"/>
      <p:bldP spid="416773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The Stages of Infectious Disease</a:t>
            </a: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7369175" y="6450013"/>
            <a:ext cx="154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Figure 14.10</a:t>
            </a:r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2" cstate="print"/>
          <a:srcRect l="893" t="2292" r="1190" b="8238"/>
          <a:stretch>
            <a:fillRect/>
          </a:stretch>
        </p:blipFill>
        <p:spPr bwMode="auto">
          <a:xfrm>
            <a:off x="393700" y="1433513"/>
            <a:ext cx="846455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Movement of Pathogen Out of Host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Pathogens leave host through portals of exit</a:t>
            </a:r>
            <a:endParaRPr lang="en-US" smtClean="0">
              <a:sym typeface="Symbol" pitchFamily="18" charset="2"/>
            </a:endParaRPr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2" cstate="print"/>
          <a:srcRect l="829" t="1785" r="1326" b="5504"/>
          <a:stretch>
            <a:fillRect/>
          </a:stretch>
        </p:blipFill>
        <p:spPr bwMode="auto">
          <a:xfrm>
            <a:off x="1092200" y="1460500"/>
            <a:ext cx="656748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0" grpId="0" autoUpdateAnimBg="0"/>
      <p:bldP spid="418821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8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Reservoirs of Infection</a:t>
            </a:r>
          </a:p>
        </p:txBody>
      </p:sp>
      <p:sp>
        <p:nvSpPr>
          <p:cNvPr id="420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0675" y="914400"/>
            <a:ext cx="8489950" cy="3863975"/>
          </a:xfrm>
        </p:spPr>
        <p:txBody>
          <a:bodyPr/>
          <a:lstStyle/>
          <a:p>
            <a:pPr eaLnBrk="1" hangingPunct="1"/>
            <a:r>
              <a:rPr lang="en-US" smtClean="0"/>
              <a:t>Most pathogens cannot survive long outside of their host</a:t>
            </a:r>
          </a:p>
          <a:p>
            <a:pPr eaLnBrk="1" hangingPunct="1"/>
            <a:r>
              <a:rPr lang="en-US" smtClean="0"/>
              <a:t>Sites where pathogens are maintained as a source of infection are termed </a:t>
            </a:r>
            <a:r>
              <a:rPr lang="en-US" b="1" smtClean="0"/>
              <a:t>reservoirs</a:t>
            </a:r>
            <a:r>
              <a:rPr lang="en-US" smtClean="0"/>
              <a:t> of infection </a:t>
            </a:r>
          </a:p>
          <a:p>
            <a:pPr eaLnBrk="1" hangingPunct="1"/>
            <a:r>
              <a:rPr lang="en-US" smtClean="0"/>
              <a:t>Three types of reservoirs</a:t>
            </a:r>
          </a:p>
          <a:p>
            <a:pPr lvl="1" eaLnBrk="1" hangingPunct="1"/>
            <a:r>
              <a:rPr lang="en-US" smtClean="0"/>
              <a:t>Animal reservoir</a:t>
            </a:r>
          </a:p>
          <a:p>
            <a:pPr lvl="1" eaLnBrk="1" hangingPunct="1"/>
            <a:r>
              <a:rPr lang="en-US" smtClean="0"/>
              <a:t>Human carriers</a:t>
            </a:r>
          </a:p>
          <a:p>
            <a:pPr lvl="1" eaLnBrk="1" hangingPunct="1"/>
            <a:r>
              <a:rPr lang="en-US" smtClean="0"/>
              <a:t>Nonliving reservoir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 autoUpdateAnimBg="0"/>
      <p:bldP spid="420869" grpId="0" build="p" autoUpdateAnimBg="0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Animal Reservoirs</a:t>
            </a:r>
          </a:p>
        </p:txBody>
      </p:sp>
      <p:sp>
        <p:nvSpPr>
          <p:cNvPr id="421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0675" y="914400"/>
            <a:ext cx="8489950" cy="3863975"/>
          </a:xfrm>
        </p:spPr>
        <p:txBody>
          <a:bodyPr/>
          <a:lstStyle/>
          <a:p>
            <a:pPr eaLnBrk="1" hangingPunct="1"/>
            <a:r>
              <a:rPr lang="en-US" b="1" smtClean="0"/>
              <a:t>Zoonoses</a:t>
            </a:r>
            <a:r>
              <a:rPr lang="en-US" smtClean="0"/>
              <a:t> </a:t>
            </a:r>
            <a:r>
              <a:rPr lang="en-US" smtClean="0">
                <a:cs typeface="Times New Roman" pitchFamily="18" charset="0"/>
              </a:rPr>
              <a:t>– </a:t>
            </a:r>
            <a:r>
              <a:rPr lang="en-US" smtClean="0"/>
              <a:t>diseases that are naturally spread from their usual animal host to humans</a:t>
            </a:r>
          </a:p>
          <a:p>
            <a:pPr eaLnBrk="1" hangingPunct="1"/>
            <a:r>
              <a:rPr lang="en-US" smtClean="0"/>
              <a:t>Acquire zoonoses through various routes</a:t>
            </a:r>
          </a:p>
          <a:p>
            <a:pPr lvl="1" eaLnBrk="1" hangingPunct="1"/>
            <a:r>
              <a:rPr lang="en-US" sz="3200" smtClean="0"/>
              <a:t>Direct contact with animal or its waste</a:t>
            </a:r>
          </a:p>
          <a:p>
            <a:pPr lvl="1" eaLnBrk="1" hangingPunct="1"/>
            <a:r>
              <a:rPr lang="en-US" sz="3200" smtClean="0"/>
              <a:t>Eating animals</a:t>
            </a:r>
          </a:p>
          <a:p>
            <a:pPr lvl="1" eaLnBrk="1" hangingPunct="1"/>
            <a:r>
              <a:rPr lang="en-US" sz="3200" smtClean="0"/>
              <a:t>Bloodsucking arthropods</a:t>
            </a:r>
          </a:p>
          <a:p>
            <a:pPr eaLnBrk="1" hangingPunct="1"/>
            <a:r>
              <a:rPr lang="en-US" sz="3200" smtClean="0"/>
              <a:t>Humans are usually dead end host to zoonotic pathogens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 autoUpdateAnimBg="0"/>
      <p:bldP spid="421893" grpId="0" build="p" autoUpdateAnimBg="0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Carriers</a:t>
            </a:r>
          </a:p>
        </p:txBody>
      </p:sp>
      <p:sp>
        <p:nvSpPr>
          <p:cNvPr id="422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750" y="2071688"/>
            <a:ext cx="8489950" cy="2770187"/>
          </a:xfrm>
        </p:spPr>
        <p:txBody>
          <a:bodyPr/>
          <a:lstStyle/>
          <a:p>
            <a:pPr eaLnBrk="1" hangingPunct="1"/>
            <a:r>
              <a:rPr lang="en-US" b="1" smtClean="0"/>
              <a:t>Carriers</a:t>
            </a:r>
            <a:r>
              <a:rPr lang="en-US" smtClean="0"/>
              <a:t>: Infected individuals who are asymptomatic but infective to others</a:t>
            </a:r>
          </a:p>
          <a:p>
            <a:pPr eaLnBrk="1" hangingPunct="1"/>
            <a:r>
              <a:rPr lang="en-US" smtClean="0"/>
              <a:t>Some individuals will eventually develop illness while others never get sick</a:t>
            </a:r>
          </a:p>
          <a:p>
            <a:pPr eaLnBrk="1" hangingPunct="1"/>
            <a:r>
              <a:rPr lang="en-US" smtClean="0"/>
              <a:t>Healthy carriers may have defensive systems that protect them from illness</a:t>
            </a:r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6" grpId="0" autoUpdateAnimBg="0"/>
      <p:bldP spid="422917" grpId="0" build="p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Nonliving Reservoirs</a:t>
            </a: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9144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Soil, water, and food can be reservoirs of infection</a:t>
            </a:r>
          </a:p>
          <a:p>
            <a:pPr lvl="1" eaLnBrk="1" hangingPunct="1"/>
            <a:r>
              <a:rPr lang="en-US" sz="2800" smtClean="0"/>
              <a:t>Presence of microorganisms is often due to contamination by feces or urine</a:t>
            </a:r>
            <a:endParaRPr lang="en-US" smtClean="0">
              <a:sym typeface="Symbol" pitchFamily="18" charset="2"/>
            </a:endParaRPr>
          </a:p>
        </p:txBody>
      </p:sp>
      <p:pic>
        <p:nvPicPr>
          <p:cNvPr id="47108" name="Picture 5" descr="http://mm04.nasaimages.org/MediaManager/srvr?mediafile=/Size3/nasaNAS-9-NA/60578/0300214.jpg&amp;userid=1&amp;username=admin&amp;resolution=3&amp;servertype=JVA&amp;cid=9&amp;iid=nasaNAS&amp;vcid=NA&amp;usergroup=Marshall_-_nasa-9-Admin&amp;profileid=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200" y="3570288"/>
            <a:ext cx="3098800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6756400" y="2276475"/>
            <a:ext cx="21209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Spectral scan of chicken carcass showing areas of fecal contaminants</a:t>
            </a:r>
          </a:p>
          <a:p>
            <a:r>
              <a:rPr lang="en-US" sz="1200"/>
              <a:t>(nasaimages.org)</a:t>
            </a:r>
          </a:p>
        </p:txBody>
      </p:sp>
      <p:pic>
        <p:nvPicPr>
          <p:cNvPr id="47110" name="Picture 7" descr="http://www.town.williston.vt.us/website/images/environment/do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4816475"/>
            <a:ext cx="17224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9" descr="http://www.ec.gc.ca/inre-nwri/D575CDF5-0181-484F-9F3B-5CD940970658/cows_in_stre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663" y="2497138"/>
            <a:ext cx="2857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1" descr="http://pethealthlibrary.purinacare.com/wp-content/uploads/2009/01/toxoplasmosis-150x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63" y="28908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3" descr="http://edaa.in/image/affect%20of%20water-pollution.jpg/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4700" y="4557713"/>
            <a:ext cx="15319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1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Symbiotic Relationships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24063"/>
            <a:ext cx="4038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Symbiotic relationships between microorganism and host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Organisms can have variety of 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Symbiotic relationships can be one of several forms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Relationships may change depending on state of host and attributes of microbes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Forms of symbiotic 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Mutualism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Association in which both partners benefit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smtClean="0"/>
              <a:t>Bacteria and synthesis of vitamins K and 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Commensalism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Association in which one partner benefits and other is unharmed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smtClean="0"/>
              <a:t>Flora living on skin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Parasitism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Association in which the microbe benefits at expense of host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smtClean="0"/>
              <a:t>Pathogenic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Modes of Infectious Disease Transmission</a:t>
            </a: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0063" y="2428875"/>
            <a:ext cx="8489950" cy="2525713"/>
          </a:xfrm>
        </p:spPr>
        <p:txBody>
          <a:bodyPr/>
          <a:lstStyle/>
          <a:p>
            <a:pPr eaLnBrk="1" hangingPunct="1"/>
            <a:r>
              <a:rPr lang="en-US" b="1" smtClean="0"/>
              <a:t>Transmission</a:t>
            </a:r>
            <a:r>
              <a:rPr lang="en-US" smtClean="0"/>
              <a:t> from either a reservoir or portal of exit</a:t>
            </a:r>
          </a:p>
          <a:p>
            <a:pPr eaLnBrk="1" hangingPunct="1"/>
            <a:r>
              <a:rPr lang="en-US" smtClean="0"/>
              <a:t>Three groups</a:t>
            </a:r>
          </a:p>
          <a:p>
            <a:pPr lvl="1" eaLnBrk="1" hangingPunct="1"/>
            <a:r>
              <a:rPr lang="en-US" smtClean="0"/>
              <a:t>Contact transmission</a:t>
            </a:r>
          </a:p>
          <a:p>
            <a:pPr lvl="1" eaLnBrk="1" hangingPunct="1"/>
            <a:r>
              <a:rPr lang="en-US" smtClean="0"/>
              <a:t>Vehicle transmission</a:t>
            </a:r>
          </a:p>
          <a:p>
            <a:pPr lvl="1" eaLnBrk="1" hangingPunct="1"/>
            <a:r>
              <a:rPr lang="en-US" smtClean="0"/>
              <a:t>Vector transmission</a:t>
            </a:r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9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4" grpId="0" autoUpdateAnimBg="0"/>
      <p:bldP spid="424965" grpId="0" build="p" autoUpdateAnimBg="0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Modes of Disease Transmission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7369175" y="6450013"/>
            <a:ext cx="154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Table 14.10</a:t>
            </a:r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 cstate="print"/>
          <a:srcRect t="2486" b="8018"/>
          <a:stretch>
            <a:fillRect/>
          </a:stretch>
        </p:blipFill>
        <p:spPr bwMode="auto">
          <a:xfrm>
            <a:off x="0" y="1265238"/>
            <a:ext cx="91440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 of Infectious Diseases</a:t>
            </a:r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different methods of classification</a:t>
            </a:r>
          </a:p>
          <a:p>
            <a:pPr lvl="1" eaLnBrk="1" hangingPunct="1"/>
            <a:r>
              <a:rPr lang="en-US" smtClean="0"/>
              <a:t>The body system they affect</a:t>
            </a:r>
          </a:p>
          <a:p>
            <a:pPr lvl="1" eaLnBrk="1" hangingPunct="1"/>
            <a:r>
              <a:rPr lang="en-US" smtClean="0"/>
              <a:t>The taxonomic groups of the causative agent</a:t>
            </a:r>
          </a:p>
          <a:p>
            <a:pPr lvl="1" eaLnBrk="1" hangingPunct="1"/>
            <a:r>
              <a:rPr lang="en-US" smtClean="0"/>
              <a:t>Their longevity and severity</a:t>
            </a:r>
          </a:p>
          <a:p>
            <a:pPr lvl="1" eaLnBrk="1" hangingPunct="1"/>
            <a:r>
              <a:rPr lang="en-US" smtClean="0"/>
              <a:t>How they are spread to their host</a:t>
            </a:r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 autoUpdateAnimBg="0"/>
      <p:bldP spid="427013" grpId="0" build="p" autoUpdateAnimBg="0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Terms Used to Classify Infectious Diseases</a:t>
            </a: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7369175" y="6450013"/>
            <a:ext cx="154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Table 14.12</a:t>
            </a:r>
          </a:p>
        </p:txBody>
      </p:sp>
      <p:pic>
        <p:nvPicPr>
          <p:cNvPr id="51204" name="Picture 6"/>
          <p:cNvPicPr>
            <a:picLocks noChangeAspect="1" noChangeArrowheads="1"/>
          </p:cNvPicPr>
          <p:nvPr/>
        </p:nvPicPr>
        <p:blipFill>
          <a:blip r:embed="rId2" cstate="print"/>
          <a:srcRect l="2068" t="1959" r="2330" b="6075"/>
          <a:stretch>
            <a:fillRect/>
          </a:stretch>
        </p:blipFill>
        <p:spPr bwMode="auto">
          <a:xfrm>
            <a:off x="0" y="1571625"/>
            <a:ext cx="91440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Principles of Infectious Disease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If colonized organisms have parasitic relationship with host, the term infection applies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Infection does not always lead to noticeable adverse effects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Termed subclinical or </a:t>
            </a:r>
            <a:r>
              <a:rPr lang="en-US" sz="2000" dirty="0" err="1" smtClean="0"/>
              <a:t>inapparent</a:t>
            </a:r>
            <a:r>
              <a:rPr lang="en-US" sz="2000" dirty="0" smtClean="0"/>
              <a:t> 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Symptoms do not appear or are mild enough to go unnoticed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Infection that results in disease is termed infectious disease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Disease causes characteristic signs and symptoms</a:t>
            </a:r>
          </a:p>
          <a:p>
            <a:pPr lvl="3" indent="-21031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Symptoms are effects experienced by patient such as pain and nausea</a:t>
            </a:r>
          </a:p>
          <a:p>
            <a:pPr lvl="3" indent="-21031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Signs are effects that can be observed through examination</a:t>
            </a:r>
          </a:p>
          <a:p>
            <a:pPr lvl="4" indent="-210312" eaLnBrk="1" fontAlgn="auto" hangingPunct="1">
              <a:spcAft>
                <a:spcPts val="0"/>
              </a:spcAft>
              <a:buClr>
                <a:schemeClr val="accent1">
                  <a:tint val="75000"/>
                </a:schemeClr>
              </a:buClr>
              <a:buFont typeface="Wingdings 2"/>
              <a:buChar char=""/>
              <a:defRPr/>
            </a:pPr>
            <a:r>
              <a:rPr lang="en-US" sz="1800" dirty="0" smtClean="0"/>
              <a:t>Rash, puss formation and swelling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Principles of Infectious Disease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One infectious disease may leave individual predisposed to developing new disease</a:t>
            </a:r>
          </a:p>
          <a:p>
            <a:pPr lvl="1" eaLnBrk="1" hangingPunct="1"/>
            <a:r>
              <a:rPr lang="en-US" smtClean="0"/>
              <a:t>Initial disease is termed primary infection</a:t>
            </a:r>
          </a:p>
          <a:p>
            <a:pPr lvl="1" eaLnBrk="1" hangingPunct="1"/>
            <a:r>
              <a:rPr lang="en-US" smtClean="0"/>
              <a:t>Additional infections resulting from primary infection are termed secondary infection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Pathogenicity</a:t>
            </a:r>
            <a:endParaRPr lang="en-US" sz="4400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Pathogens</a:t>
            </a:r>
            <a:r>
              <a:rPr lang="en-US" sz="2800" dirty="0" smtClean="0"/>
              <a:t> are organisms that can cause disease in otherwise healthy people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200" dirty="0" smtClean="0"/>
              <a:t>That pathogen termed primary pathogen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Microbes that cause disease when the body’s defenses are down termed </a:t>
            </a:r>
            <a:r>
              <a:rPr lang="en-US" sz="2800" b="1" dirty="0" smtClean="0"/>
              <a:t>opportunistic pathogen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Virulence</a:t>
            </a:r>
            <a:r>
              <a:rPr lang="en-US" sz="2800" dirty="0" smtClean="0"/>
              <a:t> is quantitative term referring to pathogen’s disease-causing ability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200" dirty="0" smtClean="0"/>
              <a:t>Highly virulent organisms have high degree of </a:t>
            </a:r>
            <a:r>
              <a:rPr lang="en-US" sz="2200" dirty="0" err="1" smtClean="0"/>
              <a:t>pathogenicity</a:t>
            </a:r>
            <a:endParaRPr lang="en-US" sz="2200" dirty="0" smtClean="0"/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200" dirty="0" smtClean="0"/>
              <a:t>These organisms more likely to cause disease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200" dirty="0" smtClean="0"/>
              <a:t>Example: </a:t>
            </a:r>
            <a:r>
              <a:rPr lang="en-US" sz="2200" i="1" dirty="0" smtClean="0"/>
              <a:t>Streptococcus </a:t>
            </a:r>
            <a:r>
              <a:rPr lang="en-US" sz="2200" i="1" dirty="0" err="1" smtClean="0"/>
              <a:t>pyogenes</a:t>
            </a:r>
            <a:endParaRPr lang="en-US" sz="2200" dirty="0" smtClean="0"/>
          </a:p>
          <a:p>
            <a:pPr lvl="3" indent="-21031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Causes disease from strep throat to necrotizing fasciitis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Characteristics of infectious disease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58963"/>
            <a:ext cx="8458200" cy="4525962"/>
          </a:xfrm>
        </p:spPr>
        <p:txBody>
          <a:bodyPr/>
          <a:lstStyle/>
          <a:p>
            <a:pPr eaLnBrk="1" hangingPunct="1"/>
            <a:r>
              <a:rPr lang="en-US" smtClean="0"/>
              <a:t>Disease that spreads from host to host termed communicable or contagious</a:t>
            </a:r>
          </a:p>
          <a:p>
            <a:pPr eaLnBrk="1" hangingPunct="1"/>
            <a:r>
              <a:rPr lang="en-US" smtClean="0"/>
              <a:t>Ease of spread partly determined by </a:t>
            </a:r>
            <a:r>
              <a:rPr lang="en-US" b="1" smtClean="0"/>
              <a:t>infectious dose</a:t>
            </a:r>
          </a:p>
          <a:p>
            <a:pPr lvl="1" eaLnBrk="1" hangingPunct="1"/>
            <a:r>
              <a:rPr lang="en-US" smtClean="0"/>
              <a:t>Infectious dose is number of organisms required to establish infection</a:t>
            </a:r>
          </a:p>
          <a:p>
            <a:pPr lvl="1" eaLnBrk="1" hangingPunct="1"/>
            <a:r>
              <a:rPr lang="en-US" smtClean="0"/>
              <a:t>Diseases with small infectious dose more easily spread than those requiring large numbers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Course of infectious disease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6063" y="1528763"/>
            <a:ext cx="8515350" cy="5103812"/>
          </a:xfrm>
        </p:spPr>
        <p:txBody>
          <a:bodyPr/>
          <a:lstStyle/>
          <a:p>
            <a:pPr eaLnBrk="1" hangingPunct="1"/>
            <a:r>
              <a:rPr lang="en-US" sz="2400" smtClean="0"/>
              <a:t>Disease course follows several stages</a:t>
            </a:r>
          </a:p>
          <a:p>
            <a:pPr lvl="1" eaLnBrk="1" hangingPunct="1"/>
            <a:r>
              <a:rPr lang="en-US" sz="2000" smtClean="0"/>
              <a:t>Incubation</a:t>
            </a:r>
          </a:p>
          <a:p>
            <a:pPr lvl="2" eaLnBrk="1" hangingPunct="1"/>
            <a:r>
              <a:rPr lang="en-US" smtClean="0"/>
              <a:t>Time between introduction of organism to onset of symptoms</a:t>
            </a:r>
          </a:p>
          <a:p>
            <a:pPr lvl="2" eaLnBrk="1" hangingPunct="1"/>
            <a:r>
              <a:rPr lang="en-US" smtClean="0"/>
              <a:t>Incubation period depends on numerous factors</a:t>
            </a:r>
          </a:p>
          <a:p>
            <a:pPr lvl="1" eaLnBrk="1" hangingPunct="1"/>
            <a:r>
              <a:rPr lang="en-US" sz="2000" smtClean="0"/>
              <a:t>Illness</a:t>
            </a:r>
          </a:p>
          <a:p>
            <a:pPr lvl="2" eaLnBrk="1" hangingPunct="1"/>
            <a:r>
              <a:rPr lang="en-US" smtClean="0"/>
              <a:t>Follows incubation</a:t>
            </a:r>
          </a:p>
          <a:p>
            <a:pPr lvl="2" eaLnBrk="1" hangingPunct="1"/>
            <a:r>
              <a:rPr lang="en-US" smtClean="0"/>
              <a:t>Individual experiences signs and symptoms of disease</a:t>
            </a:r>
          </a:p>
          <a:p>
            <a:pPr lvl="1" eaLnBrk="1" hangingPunct="1"/>
            <a:r>
              <a:rPr lang="en-US" sz="2000" smtClean="0"/>
              <a:t>Convalescence</a:t>
            </a:r>
          </a:p>
          <a:p>
            <a:pPr lvl="2" eaLnBrk="1" hangingPunct="1"/>
            <a:r>
              <a:rPr lang="en-US" smtClean="0"/>
              <a:t>Period of recuperation and recovery</a:t>
            </a:r>
          </a:p>
          <a:p>
            <a:pPr lvl="2" eaLnBrk="1" hangingPunct="1"/>
            <a:r>
              <a:rPr lang="en-US" smtClean="0"/>
              <a:t>Infectious agents may still be spread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Duration of Symptoms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0483" name="Picture 6" descr="f19-2_the_course_of_in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08450" y="2641600"/>
            <a:ext cx="5008563" cy="2449513"/>
          </a:xfrm>
          <a:noFill/>
        </p:spPr>
      </p:pic>
      <p:sp>
        <p:nvSpPr>
          <p:cNvPr id="20484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179388" y="1773238"/>
            <a:ext cx="4065587" cy="4818062"/>
          </a:xfrm>
        </p:spPr>
        <p:txBody>
          <a:bodyPr/>
          <a:lstStyle/>
          <a:p>
            <a:pPr eaLnBrk="1" hangingPunct="1"/>
            <a:r>
              <a:rPr lang="en-US" sz="2200" smtClean="0"/>
              <a:t>Acute</a:t>
            </a:r>
          </a:p>
          <a:p>
            <a:pPr lvl="1" eaLnBrk="1" hangingPunct="1"/>
            <a:r>
              <a:rPr lang="en-US" sz="2000" smtClean="0"/>
              <a:t>Symptoms have rapid onset and last only short time</a:t>
            </a:r>
          </a:p>
          <a:p>
            <a:pPr eaLnBrk="1" hangingPunct="1"/>
            <a:r>
              <a:rPr lang="en-US" sz="2200" smtClean="0"/>
              <a:t>Chronic</a:t>
            </a:r>
          </a:p>
          <a:p>
            <a:pPr lvl="1" eaLnBrk="1" hangingPunct="1"/>
            <a:r>
              <a:rPr lang="en-US" sz="2000" smtClean="0"/>
              <a:t>Symptoms develop slowly and persist</a:t>
            </a:r>
          </a:p>
          <a:p>
            <a:pPr eaLnBrk="1" hangingPunct="1"/>
            <a:r>
              <a:rPr lang="en-US" sz="2200" smtClean="0"/>
              <a:t>Latent</a:t>
            </a:r>
          </a:p>
          <a:p>
            <a:pPr lvl="1" eaLnBrk="1" hangingPunct="1"/>
            <a:r>
              <a:rPr lang="en-US" sz="2000" smtClean="0"/>
              <a:t>Infection never completely eliminated</a:t>
            </a:r>
          </a:p>
          <a:p>
            <a:pPr lvl="1" eaLnBrk="1" hangingPunct="1"/>
            <a:r>
              <a:rPr lang="en-US" sz="2000" smtClean="0"/>
              <a:t>Infection becomes reactive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Normal Microbiota (Flora)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4613" y="1600200"/>
            <a:ext cx="4800600" cy="4953000"/>
          </a:xfrm>
        </p:spPr>
        <p:txBody>
          <a:bodyPr/>
          <a:lstStyle/>
          <a:p>
            <a:pPr eaLnBrk="1" hangingPunct="1"/>
            <a:r>
              <a:rPr lang="en-US" sz="2400" smtClean="0"/>
              <a:t>Normal Microbiota defined as populations of microorganisms routinely found growing on the body of healthy individual</a:t>
            </a:r>
          </a:p>
          <a:p>
            <a:pPr eaLnBrk="1" hangingPunct="1"/>
            <a:r>
              <a:rPr lang="en-US" sz="2400" b="1" smtClean="0"/>
              <a:t>Resident flora</a:t>
            </a:r>
            <a:r>
              <a:rPr lang="en-US" sz="2400" smtClean="0"/>
              <a:t> typically inhabit body sites for extended periods</a:t>
            </a:r>
          </a:p>
          <a:p>
            <a:pPr eaLnBrk="1" hangingPunct="1"/>
            <a:r>
              <a:rPr lang="en-US" sz="2400" b="1" smtClean="0"/>
              <a:t>Transient flora</a:t>
            </a:r>
            <a:r>
              <a:rPr lang="en-US" sz="2400" smtClean="0"/>
              <a:t> are temporary</a:t>
            </a:r>
          </a:p>
          <a:p>
            <a:pPr lvl="1" eaLnBrk="1" hangingPunct="1"/>
            <a:r>
              <a:rPr lang="en-US" sz="2000" smtClean="0"/>
              <a:t>They form associations for a short time and are replaced</a:t>
            </a:r>
          </a:p>
        </p:txBody>
      </p:sp>
      <p:pic>
        <p:nvPicPr>
          <p:cNvPr id="12292" name="Picture 6" descr="f19-1_normal_fl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1250" y="1962150"/>
            <a:ext cx="4038600" cy="3802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182"/>
            <a:ext cx="8229600" cy="1399032"/>
          </a:xfrm>
        </p:spPr>
        <p:txBody>
          <a:bodyPr/>
          <a:lstStyle/>
          <a:p>
            <a:pPr marL="484632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Distribution of pathogen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/>
          </a:bodyPr>
          <a:lstStyle/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Infections often described according to distribution within the body</a:t>
            </a:r>
          </a:p>
          <a:p>
            <a:pPr marL="822960" lvl="1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200" dirty="0" smtClean="0"/>
              <a:t>Localized</a:t>
            </a:r>
          </a:p>
          <a:p>
            <a:pPr marL="1106424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200" dirty="0" smtClean="0"/>
              <a:t>Infection limited to small area</a:t>
            </a:r>
          </a:p>
          <a:p>
            <a:pPr marL="1106424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200" dirty="0" smtClean="0"/>
              <a:t>Example = boil</a:t>
            </a:r>
          </a:p>
          <a:p>
            <a:pPr marL="822960" lvl="1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200" dirty="0" smtClean="0"/>
              <a:t>Systemic or generalized</a:t>
            </a:r>
          </a:p>
          <a:p>
            <a:pPr marL="1106424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200" dirty="0" smtClean="0"/>
              <a:t>Agent has spread or disseminated throughout the body</a:t>
            </a:r>
          </a:p>
          <a:p>
            <a:pPr marL="1106424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200" dirty="0" smtClean="0"/>
              <a:t>Example = measles</a:t>
            </a:r>
          </a:p>
          <a:p>
            <a:pPr marL="822960" lvl="1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200" dirty="0" smtClean="0"/>
              <a:t>Toxemia</a:t>
            </a:r>
          </a:p>
          <a:p>
            <a:pPr marL="1106424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200" dirty="0" smtClean="0"/>
              <a:t>Toxins circulating in blood</a:t>
            </a:r>
          </a:p>
          <a:p>
            <a:pPr marL="822960" lvl="1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200" dirty="0" err="1" smtClean="0"/>
              <a:t>Viremia</a:t>
            </a:r>
            <a:endParaRPr lang="en-US" sz="2200" dirty="0" smtClean="0"/>
          </a:p>
          <a:p>
            <a:pPr marL="1106424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200" dirty="0" smtClean="0"/>
              <a:t>Viruses circulating in blood</a:t>
            </a:r>
          </a:p>
          <a:p>
            <a:pPr marL="822960" lvl="1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200" dirty="0" smtClean="0"/>
              <a:t>Septicemia</a:t>
            </a:r>
          </a:p>
          <a:p>
            <a:pPr marL="1106424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200" dirty="0" smtClean="0"/>
              <a:t>Acute life-threatening illness causes by infectious agent or its products circulating in blood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46410"/>
            <a:ext cx="91440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Establishing Cause of Infectious Disease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146175"/>
            <a:ext cx="4119562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Koch’s Postulates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Robert Koch proposed postulates to conclude that a particular organism causes a specific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Causative relationship established if these postulates fulfilled:</a:t>
            </a:r>
          </a:p>
          <a:p>
            <a:pPr marL="1219200" lvl="2" indent="-342900" eaLnBrk="1" hangingPunct="1">
              <a:lnSpc>
                <a:spcPct val="90000"/>
              </a:lnSpc>
              <a:buFont typeface="Century Gothic" pitchFamily="34" charset="0"/>
              <a:buAutoNum type="arabicPeriod"/>
            </a:pPr>
            <a:r>
              <a:rPr lang="en-US" sz="1800" smtClean="0"/>
              <a:t>The microbe must be present in every case of disease</a:t>
            </a:r>
          </a:p>
          <a:p>
            <a:pPr marL="1219200" lvl="2" indent="-342900" eaLnBrk="1" hangingPunct="1">
              <a:lnSpc>
                <a:spcPct val="90000"/>
              </a:lnSpc>
              <a:buFont typeface="Century Gothic" pitchFamily="34" charset="0"/>
              <a:buAutoNum type="arabicPeriod"/>
            </a:pPr>
            <a:r>
              <a:rPr lang="en-US" sz="1800" smtClean="0"/>
              <a:t>Must be pure culture from diseased host</a:t>
            </a:r>
          </a:p>
          <a:p>
            <a:pPr marL="1219200" lvl="2" indent="-342900" eaLnBrk="1" hangingPunct="1">
              <a:lnSpc>
                <a:spcPct val="90000"/>
              </a:lnSpc>
              <a:buFont typeface="Century Gothic" pitchFamily="34" charset="0"/>
              <a:buAutoNum type="arabicPeriod"/>
            </a:pPr>
            <a:r>
              <a:rPr lang="en-US" sz="1800" smtClean="0"/>
              <a:t>Same disease must be produced in susceptible experimental host </a:t>
            </a:r>
          </a:p>
          <a:p>
            <a:pPr marL="1219200" lvl="2" indent="-342900" eaLnBrk="1" hangingPunct="1">
              <a:lnSpc>
                <a:spcPct val="90000"/>
              </a:lnSpc>
              <a:buFont typeface="Century Gothic" pitchFamily="34" charset="0"/>
              <a:buAutoNum type="arabicPeriod"/>
            </a:pPr>
            <a:r>
              <a:rPr lang="en-US" sz="1800" smtClean="0"/>
              <a:t>Must be recovered from experimental host</a:t>
            </a:r>
          </a:p>
        </p:txBody>
      </p:sp>
      <p:pic>
        <p:nvPicPr>
          <p:cNvPr id="22532" name="Picture 8" descr="nes95432_17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138" y="939800"/>
            <a:ext cx="3009900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Establishing Cause of </a:t>
            </a:r>
            <a:b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Infectious Disease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00050" y="2279650"/>
            <a:ext cx="8382000" cy="434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Molecular Koch’s Postulates</a:t>
            </a:r>
          </a:p>
          <a:p>
            <a:pPr marL="993775" lvl="1" indent="-457200" eaLnBrk="1" hangingPunct="1">
              <a:lnSpc>
                <a:spcPct val="90000"/>
              </a:lnSpc>
              <a:buFont typeface="Century Gothic" pitchFamily="34" charset="0"/>
              <a:buAutoNum type="arabicPeriod"/>
            </a:pPr>
            <a:r>
              <a:rPr lang="en-US" sz="2400" smtClean="0"/>
              <a:t>Virulence factor—gene or products should be found in pathogenic strain</a:t>
            </a:r>
          </a:p>
          <a:p>
            <a:pPr marL="993775" lvl="1" indent="-457200" eaLnBrk="1" hangingPunct="1">
              <a:lnSpc>
                <a:spcPct val="90000"/>
              </a:lnSpc>
              <a:buFont typeface="Century Gothic" pitchFamily="34" charset="0"/>
              <a:buAutoNum type="arabicPeriod"/>
            </a:pPr>
            <a:r>
              <a:rPr lang="en-US" sz="2400" smtClean="0"/>
              <a:t>Mutating the virulence gene to disrupt function should reduce virulence of the pathogen</a:t>
            </a:r>
          </a:p>
          <a:p>
            <a:pPr marL="993775" lvl="1" indent="-457200" eaLnBrk="1" hangingPunct="1">
              <a:lnSpc>
                <a:spcPct val="90000"/>
              </a:lnSpc>
              <a:buFont typeface="Century Gothic" pitchFamily="34" charset="0"/>
              <a:buAutoNum type="arabicPeriod"/>
            </a:pPr>
            <a:r>
              <a:rPr lang="en-US" sz="2400" smtClean="0"/>
              <a:t>Reversion of mutated virulence gene or replacement with wild type version should restore virulence to strain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Establishing Cause of </a:t>
            </a:r>
            <a:b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Infectious Disease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79613"/>
            <a:ext cx="8229600" cy="4878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Mechanisms of pathogenesis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Human body is a source of nutrient as long as the innate and adaptive immunity can be overcome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Ability to overcome obstacles of immunity separates pathogens from non-disease causing organisms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Mechanism used to overcome immune response termed mechanisms of pathogenicity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Arsenal of mechanisms referred to as virulence determinants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Establishing Cause of </a:t>
            </a:r>
            <a:b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Infectious Disease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Mechanisms of pathogenesis</a:t>
            </a:r>
          </a:p>
          <a:p>
            <a:pPr lvl="1" eaLnBrk="1" hangingPunct="1"/>
            <a:r>
              <a:rPr lang="en-US" smtClean="0"/>
              <a:t>Immune responses do not need to be overcome indefinitely</a:t>
            </a:r>
          </a:p>
          <a:p>
            <a:pPr lvl="2" eaLnBrk="1" hangingPunct="1"/>
            <a:r>
              <a:rPr lang="en-US" smtClean="0"/>
              <a:t>Only long enough for organisms to multiply and leave host</a:t>
            </a:r>
          </a:p>
          <a:p>
            <a:pPr lvl="1" eaLnBrk="1" hangingPunct="1"/>
            <a:r>
              <a:rPr lang="en-US" smtClean="0"/>
              <a:t>Pathogens and host evolve over time to state of balanced pathogenicity</a:t>
            </a:r>
          </a:p>
          <a:p>
            <a:pPr lvl="2" eaLnBrk="1" hangingPunct="1"/>
            <a:r>
              <a:rPr lang="en-US" smtClean="0"/>
              <a:t>Pathogen becomes less virulent while host becomes less susceptible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pPr marL="484632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Mechanisms of pathogenesis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382000" cy="56705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Mechanisms of disease follow several patterns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Production of toxins that are ingested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Foodborne intoxication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800" i="1" smtClean="0"/>
              <a:t>Clostridium botulinum </a:t>
            </a:r>
            <a:r>
              <a:rPr lang="en-US" sz="1800" smtClean="0"/>
              <a:t>and </a:t>
            </a:r>
            <a:r>
              <a:rPr lang="en-US" sz="1800" i="1" smtClean="0"/>
              <a:t>Staphylococcus aureus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Colonization of mucous membranes followed by toxin production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Organism multiplies to high numbers on host surface then produces toxin that interferes with cell function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800" i="1" smtClean="0"/>
              <a:t>E. coli </a:t>
            </a:r>
            <a:r>
              <a:rPr lang="en-US" sz="1800" smtClean="0"/>
              <a:t>O157:H7 and</a:t>
            </a:r>
            <a:r>
              <a:rPr lang="en-US" sz="1800" i="1" smtClean="0"/>
              <a:t> Vibrio cholerae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Invasion of host tissue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Microbes penetrate barriers and multiply in tissues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Generally have mechanism to avoid destruction by macrophages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800" i="1" smtClean="0"/>
              <a:t>Mycobacterium tuberculosis </a:t>
            </a:r>
            <a:r>
              <a:rPr lang="en-US" sz="1800" smtClean="0"/>
              <a:t>and </a:t>
            </a:r>
            <a:r>
              <a:rPr lang="en-US" sz="1800" i="1" smtClean="0"/>
              <a:t>Yersinia pestis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Invasion of host tissues followed by toxin production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Penetration of host barriers with addition of toxin production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800" i="1" smtClean="0"/>
              <a:t>Streptococcus pyogenes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Establishment of Infection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13675" cy="4910138"/>
          </a:xfrm>
        </p:spPr>
        <p:txBody>
          <a:bodyPr>
            <a:normAutofit fontScale="85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 order to cause disease, pathogen must follow a series of steps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Adherence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Colonization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Delivery of </a:t>
            </a:r>
            <a:r>
              <a:rPr lang="en-US" dirty="0" err="1" smtClean="0"/>
              <a:t>effector</a:t>
            </a:r>
            <a:r>
              <a:rPr lang="en-US" dirty="0" smtClean="0"/>
              <a:t> molecules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Adherence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Pathogen must adhere to host cells to establish infection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Bacteria use </a:t>
            </a:r>
            <a:r>
              <a:rPr lang="en-US" dirty="0" err="1" smtClean="0"/>
              <a:t>adhesins</a:t>
            </a:r>
            <a:endParaRPr lang="en-US" dirty="0" smtClean="0"/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Often located at the top of </a:t>
            </a:r>
            <a:r>
              <a:rPr lang="en-US" sz="2000" dirty="0" err="1" smtClean="0"/>
              <a:t>pili</a:t>
            </a:r>
            <a:r>
              <a:rPr lang="en-US" sz="2000" dirty="0" smtClean="0"/>
              <a:t> or </a:t>
            </a:r>
            <a:r>
              <a:rPr lang="en-US" sz="2000" dirty="0" err="1" smtClean="0"/>
              <a:t>fimbriae</a:t>
            </a:r>
            <a:endParaRPr lang="en-US" sz="2000" dirty="0" smtClean="0"/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Binding of </a:t>
            </a:r>
            <a:r>
              <a:rPr lang="en-US" dirty="0" err="1" smtClean="0"/>
              <a:t>adhesins</a:t>
            </a:r>
            <a:r>
              <a:rPr lang="en-US" dirty="0" smtClean="0"/>
              <a:t> to host cell receptors is highly specific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Often dictates type of cell to which bacteria can attach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Establishment of Infection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Colonization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Organism must multiply in order to colonize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New organisms must compete with established organisms for nutrients and space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New organism must also overcome toxic products produced by existing organisms as well as host immune responses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Microbes have developed counterstrategies, including rapid turnover of pili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Some organisms produce iron-binding molecules called siderophores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Compete with host proteins for circulating iron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Establishment of Infection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029200" cy="4876800"/>
          </a:xfrm>
        </p:spPr>
        <p:txBody>
          <a:bodyPr/>
          <a:lstStyle/>
          <a:p>
            <a:pPr eaLnBrk="1" hangingPunct="1"/>
            <a:r>
              <a:rPr lang="en-US" sz="2800" smtClean="0"/>
              <a:t>Delivery of effector molecules to host cells</a:t>
            </a:r>
          </a:p>
          <a:p>
            <a:pPr lvl="1" eaLnBrk="1" hangingPunct="1"/>
            <a:r>
              <a:rPr lang="en-US" sz="2400" smtClean="0"/>
              <a:t>After colonization some bacteria are able to deliver molecules directly to host</a:t>
            </a:r>
          </a:p>
          <a:p>
            <a:pPr lvl="2" eaLnBrk="1" hangingPunct="1"/>
            <a:r>
              <a:rPr lang="en-US" sz="2000" smtClean="0"/>
              <a:t>Induce changes to recipient cell that include</a:t>
            </a:r>
          </a:p>
          <a:p>
            <a:pPr lvl="3" eaLnBrk="1" hangingPunct="1"/>
            <a:r>
              <a:rPr lang="en-US" sz="1800" smtClean="0"/>
              <a:t>Loss of microvilli</a:t>
            </a:r>
          </a:p>
          <a:p>
            <a:pPr lvl="3" eaLnBrk="1" hangingPunct="1"/>
            <a:r>
              <a:rPr lang="en-US" sz="1800" smtClean="0"/>
              <a:t>Directed uptake of bacterial cells</a:t>
            </a:r>
          </a:p>
          <a:p>
            <a:pPr lvl="4" eaLnBrk="1" hangingPunct="1"/>
            <a:r>
              <a:rPr lang="en-US" sz="1800" smtClean="0"/>
              <a:t>Type III secretion system</a:t>
            </a:r>
          </a:p>
        </p:txBody>
      </p:sp>
      <p:pic>
        <p:nvPicPr>
          <p:cNvPr id="29700" name="Picture 10" descr="19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46650" y="1836738"/>
            <a:ext cx="4186238" cy="3433762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Invasion – Breaching </a:t>
            </a:r>
            <a:b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Anatomical Barriers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Penetration of skin</a:t>
            </a:r>
          </a:p>
          <a:p>
            <a:pPr lvl="1" eaLnBrk="1" hangingPunct="1"/>
            <a:r>
              <a:rPr lang="en-US" smtClean="0"/>
              <a:t>Skin is most difficult barrier to penetrate</a:t>
            </a:r>
          </a:p>
          <a:p>
            <a:pPr lvl="1" eaLnBrk="1" hangingPunct="1"/>
            <a:r>
              <a:rPr lang="en-US" smtClean="0"/>
              <a:t>Bacteria that penetrate via this route rely on trauma that destroys skin integrity</a:t>
            </a:r>
          </a:p>
          <a:p>
            <a:pPr eaLnBrk="1" hangingPunct="1"/>
            <a:r>
              <a:rPr lang="en-US" smtClean="0"/>
              <a:t>Penetration of mucous membranes</a:t>
            </a:r>
          </a:p>
          <a:p>
            <a:pPr lvl="1" eaLnBrk="1" hangingPunct="1"/>
            <a:r>
              <a:rPr lang="en-US" smtClean="0"/>
              <a:t>Most common route of entry</a:t>
            </a:r>
          </a:p>
          <a:p>
            <a:pPr lvl="1" eaLnBrk="1" hangingPunct="1"/>
            <a:r>
              <a:rPr lang="en-US" smtClean="0"/>
              <a:t>Two general mechanisms</a:t>
            </a:r>
          </a:p>
          <a:p>
            <a:pPr lvl="2" eaLnBrk="1" hangingPunct="1"/>
            <a:r>
              <a:rPr lang="en-US" smtClean="0"/>
              <a:t>Directed uptake</a:t>
            </a:r>
          </a:p>
          <a:p>
            <a:pPr lvl="2" eaLnBrk="1" hangingPunct="1"/>
            <a:r>
              <a:rPr lang="en-US" smtClean="0"/>
              <a:t>Exploitation of antigen sampling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Normal Microbiota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Protection against potentially harmful organisms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Normal flora competitively exclude pathogens through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Covering binding sites used for pathogenic attachment 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Consuming available nutrients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Producing toxic compounds such as antibiotics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Development of immune system tolerance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Prevents overreaction to harmless microbes/substances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Invasion – Breaching </a:t>
            </a:r>
            <a:b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Anatomical Barriers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338" y="1600200"/>
            <a:ext cx="4800600" cy="51054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Penetration of mucous membranes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Directed uptake of cells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Some pathogens induce non-</a:t>
            </a:r>
            <a:r>
              <a:rPr lang="en-US" sz="2000" dirty="0" err="1" smtClean="0"/>
              <a:t>phagocytic</a:t>
            </a:r>
            <a:r>
              <a:rPr lang="en-US" sz="2000" dirty="0" smtClean="0"/>
              <a:t> cells into </a:t>
            </a:r>
            <a:r>
              <a:rPr lang="en-US" sz="2000" dirty="0" err="1" smtClean="0"/>
              <a:t>endocytosis</a:t>
            </a:r>
            <a:endParaRPr lang="en-US" sz="2000" dirty="0" smtClean="0"/>
          </a:p>
          <a:p>
            <a:pPr lvl="3" indent="-21031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Causes uptake of bacterial cells</a:t>
            </a:r>
          </a:p>
          <a:p>
            <a:pPr lvl="4" indent="-210312" eaLnBrk="1" fontAlgn="auto" hangingPunct="1">
              <a:spcAft>
                <a:spcPts val="0"/>
              </a:spcAft>
              <a:buClr>
                <a:schemeClr val="accent1">
                  <a:tint val="75000"/>
                </a:schemeClr>
              </a:buClr>
              <a:buFont typeface="Wingdings 2"/>
              <a:buChar char=""/>
              <a:defRPr/>
            </a:pPr>
            <a:r>
              <a:rPr lang="en-US" sz="1800" dirty="0" smtClean="0"/>
              <a:t>Bacteria attaches to cell then triggers uptake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Disruption of cytoskeleton due to </a:t>
            </a:r>
            <a:r>
              <a:rPr lang="en-US" sz="2000" dirty="0" err="1" smtClean="0"/>
              <a:t>endocytosis</a:t>
            </a:r>
            <a:r>
              <a:rPr lang="en-US" sz="2000" dirty="0" smtClean="0"/>
              <a:t> may cause changes in cell membrane</a:t>
            </a:r>
          </a:p>
          <a:p>
            <a:pPr lvl="3" indent="-21031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Termed ruffling</a:t>
            </a:r>
          </a:p>
        </p:txBody>
      </p:sp>
      <p:pic>
        <p:nvPicPr>
          <p:cNvPr id="31748" name="Picture 6" descr="f19-5_ruffl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26000" y="2128838"/>
            <a:ext cx="4038600" cy="3468687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Invasion – Breaching </a:t>
            </a:r>
            <a:b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Anatomical Barriers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" y="1600200"/>
            <a:ext cx="4870450" cy="52578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Penetration of mucous membranes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 smtClean="0"/>
              <a:t>Exploitation of antigen sampling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Occurs often in intestinal tissues</a:t>
            </a:r>
          </a:p>
          <a:p>
            <a:pPr lvl="3" indent="-21031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600" dirty="0" smtClean="0"/>
              <a:t>Between M cells and </a:t>
            </a:r>
            <a:r>
              <a:rPr lang="en-US" sz="1600" dirty="0" err="1" smtClean="0"/>
              <a:t>Peyer’s</a:t>
            </a:r>
            <a:r>
              <a:rPr lang="en-US" sz="1600" dirty="0" smtClean="0"/>
              <a:t> patches</a:t>
            </a:r>
          </a:p>
          <a:p>
            <a:pPr lvl="4" indent="-210312" eaLnBrk="1" fontAlgn="auto" hangingPunct="1">
              <a:spcAft>
                <a:spcPts val="0"/>
              </a:spcAft>
              <a:buClr>
                <a:schemeClr val="accent1">
                  <a:tint val="75000"/>
                </a:schemeClr>
              </a:buClr>
              <a:buFont typeface="Wingdings 2"/>
              <a:buChar char=""/>
              <a:defRPr/>
            </a:pPr>
            <a:r>
              <a:rPr lang="en-US" sz="1600" dirty="0" smtClean="0"/>
              <a:t>M cells conduit between intestinal lumen and lymphoid tissue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Microbes move to tissues through </a:t>
            </a:r>
            <a:r>
              <a:rPr lang="en-US" sz="1800" dirty="0" err="1" smtClean="0"/>
              <a:t>transcytosis</a:t>
            </a:r>
            <a:endParaRPr lang="en-US" sz="1800" dirty="0" smtClean="0"/>
          </a:p>
          <a:p>
            <a:pPr lvl="3" indent="-21031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600" dirty="0" smtClean="0"/>
              <a:t>Most organisms are destroyed by macrophages</a:t>
            </a:r>
          </a:p>
          <a:p>
            <a:pPr lvl="3" indent="-21031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600" dirty="0" smtClean="0"/>
              <a:t>Some organisms have developed mechanisms to survive </a:t>
            </a:r>
            <a:r>
              <a:rPr lang="en-US" sz="1600" dirty="0" err="1" smtClean="0"/>
              <a:t>phagocytosis</a:t>
            </a:r>
            <a:endParaRPr lang="en-US" sz="1600" dirty="0" smtClean="0"/>
          </a:p>
          <a:p>
            <a:pPr lvl="4" indent="-210312" eaLnBrk="1" fontAlgn="auto" hangingPunct="1">
              <a:spcAft>
                <a:spcPts val="0"/>
              </a:spcAft>
              <a:buClr>
                <a:schemeClr val="accent1">
                  <a:tint val="75000"/>
                </a:schemeClr>
              </a:buClr>
              <a:buFont typeface="Wingdings 2"/>
              <a:buChar char=""/>
              <a:defRPr/>
            </a:pPr>
            <a:r>
              <a:rPr lang="en-US" sz="1600" dirty="0" smtClean="0"/>
              <a:t>Bacteria escape cells by inducing apoptosis</a:t>
            </a:r>
          </a:p>
        </p:txBody>
      </p:sp>
      <p:pic>
        <p:nvPicPr>
          <p:cNvPr id="32772" name="Picture 6" descr="f19-6_antigen-sampling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6500" y="2330450"/>
            <a:ext cx="4038600" cy="3065463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Avoiding Host Defenses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0638" y="1600200"/>
            <a:ext cx="5105401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Hiding within the host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Some organisms evade host defenses by remaining within host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Out of reach of phagocytosis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Once inside certain bacteria orchestrate transfer from cell to cell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Actin tails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Propels bacteria within cell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800" smtClean="0"/>
              <a:t>Can propel with such force that it drives microbe through membrane into neighboring cell</a:t>
            </a:r>
          </a:p>
        </p:txBody>
      </p:sp>
      <p:pic>
        <p:nvPicPr>
          <p:cNvPr id="33796" name="Picture 5" descr="f19-7_actin_tail_of_i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24475" y="1600200"/>
            <a:ext cx="3422650" cy="4525963"/>
          </a:xfr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Avoiding Host Defenses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47625" y="1558925"/>
            <a:ext cx="4495800" cy="50292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Avoiding being killed by complement proteins</a:t>
            </a:r>
          </a:p>
          <a:p>
            <a:pPr marL="822960" lvl="1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Gram-negative cells susceptible to MAC attack</a:t>
            </a:r>
          </a:p>
          <a:p>
            <a:pPr marL="1106424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MAC has little effect on gram-positive cells</a:t>
            </a:r>
          </a:p>
          <a:p>
            <a:pPr marL="822960" lvl="1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Certain bacteria can circumvent killing by complement (MAC)</a:t>
            </a:r>
          </a:p>
          <a:p>
            <a:pPr marL="1106424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Termed serum resistant </a:t>
            </a:r>
          </a:p>
          <a:p>
            <a:pPr marL="1106424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Bacterial cells hijack  protective mechanism used by host cells</a:t>
            </a:r>
          </a:p>
          <a:p>
            <a:pPr lvl="3" indent="-21031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Inhibits formation of MAC</a:t>
            </a:r>
          </a:p>
        </p:txBody>
      </p:sp>
      <p:pic>
        <p:nvPicPr>
          <p:cNvPr id="34820" name="Picture 6" descr="f19-8_avoiding_the_al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30688" y="2428875"/>
            <a:ext cx="4870450" cy="2806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Avoiding Host Defenses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6350" y="1600200"/>
            <a:ext cx="4495800" cy="5029200"/>
          </a:xfrm>
        </p:spPr>
        <p:txBody>
          <a:bodyPr/>
          <a:lstStyle/>
          <a:p>
            <a:pPr eaLnBrk="1" hangingPunct="1"/>
            <a:r>
              <a:rPr lang="en-US" sz="2400" smtClean="0"/>
              <a:t>Avoiding destruction by phagocytosis</a:t>
            </a:r>
          </a:p>
          <a:p>
            <a:pPr lvl="1" eaLnBrk="1" hangingPunct="1"/>
            <a:r>
              <a:rPr lang="en-US" sz="2000" smtClean="0"/>
              <a:t>Preventing encounters with phagocytes</a:t>
            </a:r>
          </a:p>
          <a:p>
            <a:pPr lvl="2" eaLnBrk="1" hangingPunct="1"/>
            <a:r>
              <a:rPr lang="en-US" sz="1800" smtClean="0"/>
              <a:t>Some pathogens prevent phagocytosis by avoiding phagocytic cells</a:t>
            </a:r>
          </a:p>
          <a:p>
            <a:pPr lvl="3" eaLnBrk="1" hangingPunct="1"/>
            <a:r>
              <a:rPr lang="en-US" sz="1600" smtClean="0"/>
              <a:t>Some cells destroy complement components that attract phagocytes through</a:t>
            </a:r>
          </a:p>
          <a:p>
            <a:pPr lvl="4" eaLnBrk="1" hangingPunct="1"/>
            <a:r>
              <a:rPr lang="en-US" sz="1600" smtClean="0"/>
              <a:t>C5a peptidase – degrades component C5a</a:t>
            </a:r>
          </a:p>
          <a:p>
            <a:pPr lvl="4" eaLnBrk="1" hangingPunct="1"/>
            <a:r>
              <a:rPr lang="en-US" sz="1600" smtClean="0"/>
              <a:t>Producing membrane-damaging toxins – kills phagocytes by forming pores in membrane</a:t>
            </a:r>
          </a:p>
        </p:txBody>
      </p:sp>
      <p:pic>
        <p:nvPicPr>
          <p:cNvPr id="35844" name="Picture 6" descr="f19-9_avoiding_destru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45013" y="2166938"/>
            <a:ext cx="4408487" cy="3457575"/>
          </a:xfr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Avoiding Host Defenses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Avoiding destruction by phagocytosis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Mechanisms include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Capsule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smtClean="0"/>
              <a:t>Interfere with alternative pathway of complement activation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smtClean="0"/>
              <a:t>Bind host regulatory protein to inactivate C3b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M protein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smtClean="0"/>
              <a:t>Binds complement regulatory protein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smtClean="0"/>
              <a:t>Inactivates C3b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Fc receptors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smtClean="0"/>
              <a:t>Foil opsonization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smtClean="0"/>
              <a:t>Bind Fc region of antibodies interferes with binding to bacteria</a:t>
            </a:r>
          </a:p>
        </p:txBody>
      </p:sp>
      <p:pic>
        <p:nvPicPr>
          <p:cNvPr id="36868" name="Picture 11" descr="19_10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99063" y="1766888"/>
            <a:ext cx="3813175" cy="2470150"/>
          </a:xfrm>
        </p:spPr>
      </p:pic>
      <p:pic>
        <p:nvPicPr>
          <p:cNvPr id="36869" name="Picture 13" descr="19_1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0963" y="4311650"/>
            <a:ext cx="28035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Avoiding Host Defenses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Surviving within the phagocyte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Allows bacteria to hide from antibodies and control immune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Mechanisms include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Escape from phagosome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Escapes before phagosome-lysosome fusion</a:t>
            </a:r>
          </a:p>
          <a:p>
            <a:pPr lvl="4" eaLnBrk="1" hangingPunct="1">
              <a:lnSpc>
                <a:spcPct val="90000"/>
              </a:lnSpc>
            </a:pPr>
            <a:r>
              <a:rPr lang="en-US" smtClean="0"/>
              <a:t>Allows bacteria to multiply in cytoplasm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Preventing phagosome-lysosome fusion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Avoids exposure to degradative enzymes of lysosome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Surviving within phagolysosome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Delay fusion to allow organism time to equip itself for growth within phagosome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Avoiding Host Defenses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Avoiding antibodies</a:t>
            </a:r>
          </a:p>
          <a:p>
            <a:pPr lvl="1" eaLnBrk="1" hangingPunct="1"/>
            <a:r>
              <a:rPr lang="en-US" smtClean="0"/>
              <a:t>Mechanisms</a:t>
            </a:r>
          </a:p>
          <a:p>
            <a:pPr lvl="2" eaLnBrk="1" hangingPunct="1"/>
            <a:r>
              <a:rPr lang="en-US" smtClean="0"/>
              <a:t>IgA protease</a:t>
            </a:r>
          </a:p>
          <a:p>
            <a:pPr lvl="3" eaLnBrk="1" hangingPunct="1"/>
            <a:r>
              <a:rPr lang="en-US" smtClean="0"/>
              <a:t>Cleaves IgA antibodies</a:t>
            </a:r>
          </a:p>
          <a:p>
            <a:pPr lvl="2" eaLnBrk="1" hangingPunct="1"/>
            <a:r>
              <a:rPr lang="en-US" smtClean="0"/>
              <a:t>Antigenic variation</a:t>
            </a:r>
          </a:p>
          <a:p>
            <a:pPr lvl="3" eaLnBrk="1" hangingPunct="1"/>
            <a:r>
              <a:rPr lang="en-US" smtClean="0"/>
              <a:t>Alteration of surface antigens</a:t>
            </a:r>
          </a:p>
          <a:p>
            <a:pPr lvl="4" eaLnBrk="1" hangingPunct="1"/>
            <a:r>
              <a:rPr lang="en-US" smtClean="0"/>
              <a:t>Allows bacteria to stay ahead of antibody production</a:t>
            </a:r>
          </a:p>
          <a:p>
            <a:pPr lvl="2" eaLnBrk="1" hangingPunct="1"/>
            <a:r>
              <a:rPr lang="en-US" smtClean="0"/>
              <a:t>Mimicking host molecules</a:t>
            </a:r>
          </a:p>
          <a:p>
            <a:pPr lvl="3" eaLnBrk="1" hangingPunct="1"/>
            <a:r>
              <a:rPr lang="en-US" smtClean="0"/>
              <a:t>Pathogens can cover themselves with molecules that resemble normal host “self” molecules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Damage to the Host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In order to cause disease, pathogen must cause damage</a:t>
            </a:r>
          </a:p>
          <a:p>
            <a:pPr lvl="1" eaLnBrk="1" hangingPunct="1"/>
            <a:r>
              <a:rPr lang="en-US" smtClean="0"/>
              <a:t>Damage facilitates dispersal of organisms</a:t>
            </a:r>
          </a:p>
          <a:p>
            <a:pPr lvl="2" eaLnBrk="1" hangingPunct="1"/>
            <a:r>
              <a:rPr lang="en-US" i="1" smtClean="0"/>
              <a:t>Vibrio cholerae</a:t>
            </a:r>
            <a:r>
              <a:rPr lang="en-US" smtClean="0"/>
              <a:t> causes diarrhea</a:t>
            </a:r>
          </a:p>
          <a:p>
            <a:pPr lvl="2" eaLnBrk="1" hangingPunct="1"/>
            <a:r>
              <a:rPr lang="en-US" i="1" smtClean="0"/>
              <a:t>Bordetella pertussis</a:t>
            </a:r>
            <a:r>
              <a:rPr lang="en-US" smtClean="0"/>
              <a:t> causes coughing</a:t>
            </a:r>
          </a:p>
          <a:p>
            <a:pPr lvl="1" eaLnBrk="1" hangingPunct="1"/>
            <a:r>
              <a:rPr lang="en-US" smtClean="0"/>
              <a:t>Damage can be direct result of pathogen, such as toxin production, or indirect via immune response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Damage to the Host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Exotoxins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Numerous organisms produce exotoxins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Have very specific damaging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Among most potent toxins known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Often major cause of damage to infected host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Exotoxins are secreted by bacterium or leak into surrounding fluids following cell 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Toxins act locally or systemically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Made of protein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Makes them heat labile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So powerful fatal damage can occur before adequate immune response mounted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Passive immunity in form of antitoxin can be given as treatment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Normal Microbiota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Dynamic nature of normal Microbiota</a:t>
            </a:r>
          </a:p>
          <a:p>
            <a:pPr lvl="1" eaLnBrk="1" hangingPunct="1"/>
            <a:r>
              <a:rPr lang="en-US" smtClean="0"/>
              <a:t>Normal flora established during birth process</a:t>
            </a:r>
          </a:p>
          <a:p>
            <a:pPr lvl="1" eaLnBrk="1" hangingPunct="1"/>
            <a:r>
              <a:rPr lang="en-US" smtClean="0"/>
              <a:t>Once established, composition of flora is dynamic</a:t>
            </a:r>
          </a:p>
          <a:p>
            <a:pPr lvl="2" eaLnBrk="1" hangingPunct="1"/>
            <a:r>
              <a:rPr lang="en-US" smtClean="0"/>
              <a:t>Changes in response to physiological variation within the host</a:t>
            </a:r>
          </a:p>
          <a:p>
            <a:pPr lvl="2" eaLnBrk="1" hangingPunct="1"/>
            <a:r>
              <a:rPr lang="en-US" smtClean="0"/>
              <a:t>Each member of flora ecosystem influenced by presence and condition of other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Damage to the Host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smtClean="0"/>
              <a:t>Exotoxins</a:t>
            </a:r>
          </a:p>
          <a:p>
            <a:pPr lvl="1" eaLnBrk="1" hangingPunct="1"/>
            <a:r>
              <a:rPr lang="en-US" smtClean="0"/>
              <a:t>Can be grouped into functional categories</a:t>
            </a:r>
          </a:p>
          <a:p>
            <a:pPr lvl="2" eaLnBrk="1" hangingPunct="1"/>
            <a:r>
              <a:rPr lang="en-US" smtClean="0"/>
              <a:t>Neurotoxins</a:t>
            </a:r>
          </a:p>
          <a:p>
            <a:pPr lvl="3" eaLnBrk="1" hangingPunct="1"/>
            <a:r>
              <a:rPr lang="en-US" smtClean="0"/>
              <a:t>Cause damage to nervous system</a:t>
            </a:r>
          </a:p>
          <a:p>
            <a:pPr lvl="3" eaLnBrk="1" hangingPunct="1"/>
            <a:r>
              <a:rPr lang="en-US" smtClean="0"/>
              <a:t>Major symptom is paralysis</a:t>
            </a:r>
          </a:p>
          <a:p>
            <a:pPr lvl="2" eaLnBrk="1" hangingPunct="1"/>
            <a:r>
              <a:rPr lang="en-US" smtClean="0"/>
              <a:t>Enterotoxins</a:t>
            </a:r>
          </a:p>
          <a:p>
            <a:pPr lvl="3" eaLnBrk="1" hangingPunct="1"/>
            <a:r>
              <a:rPr lang="en-US" smtClean="0"/>
              <a:t>Damage to intestines and tissues of digestive tract</a:t>
            </a:r>
          </a:p>
          <a:p>
            <a:pPr lvl="3" eaLnBrk="1" hangingPunct="1"/>
            <a:r>
              <a:rPr lang="en-US" smtClean="0"/>
              <a:t>Major symptom is vomiting and diarrhea</a:t>
            </a:r>
          </a:p>
          <a:p>
            <a:pPr lvl="2" eaLnBrk="1" hangingPunct="1"/>
            <a:r>
              <a:rPr lang="en-US" smtClean="0"/>
              <a:t>Cytotoxins</a:t>
            </a:r>
          </a:p>
          <a:p>
            <a:pPr lvl="3" eaLnBrk="1" hangingPunct="1"/>
            <a:r>
              <a:rPr lang="en-US" smtClean="0"/>
              <a:t>Damage to variety of cells</a:t>
            </a:r>
          </a:p>
          <a:p>
            <a:pPr lvl="3" eaLnBrk="1" hangingPunct="1"/>
            <a:r>
              <a:rPr lang="en-US" smtClean="0"/>
              <a:t>Damage caused by interference with cell function or cell 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960961" cy="114300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Damage to the Host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87963" cy="51054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A-B toxins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Toxins consist of two parts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A subunit</a:t>
            </a:r>
          </a:p>
          <a:p>
            <a:pPr lvl="3" indent="-21031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Toxic or active part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B subunit</a:t>
            </a:r>
          </a:p>
          <a:p>
            <a:pPr lvl="3" indent="-21031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 smtClean="0"/>
              <a:t>Binding part</a:t>
            </a:r>
          </a:p>
          <a:p>
            <a:pPr lvl="4" indent="-210312" eaLnBrk="1" fontAlgn="auto" hangingPunct="1">
              <a:spcAft>
                <a:spcPts val="0"/>
              </a:spcAft>
              <a:buClr>
                <a:schemeClr val="accent1">
                  <a:tint val="75000"/>
                </a:schemeClr>
              </a:buClr>
              <a:buFont typeface="Wingdings 2"/>
              <a:buChar char=""/>
              <a:defRPr/>
            </a:pPr>
            <a:r>
              <a:rPr lang="en-US" sz="1800" dirty="0" smtClean="0"/>
              <a:t>Binds to specific host cell receptors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Structure offers novel approaches to development of vaccine and other therapies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000" dirty="0" smtClean="0"/>
              <a:t>Use toxin structure as binding a delivery system</a:t>
            </a:r>
          </a:p>
        </p:txBody>
      </p:sp>
      <p:pic>
        <p:nvPicPr>
          <p:cNvPr id="43012" name="Picture 6" descr="f19-12_the_action_of_a-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7213" y="657225"/>
            <a:ext cx="3287712" cy="5969000"/>
          </a:xfr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Damage to the Host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smtClean="0"/>
              <a:t>Membrane-damaging toxins</a:t>
            </a:r>
          </a:p>
          <a:p>
            <a:pPr lvl="1" eaLnBrk="1" hangingPunct="1"/>
            <a:r>
              <a:rPr lang="en-US" smtClean="0"/>
              <a:t>Disrupt plasma membrane</a:t>
            </a:r>
          </a:p>
          <a:p>
            <a:pPr lvl="2" eaLnBrk="1" hangingPunct="1"/>
            <a:r>
              <a:rPr lang="en-US" smtClean="0"/>
              <a:t>Cause cell lysis</a:t>
            </a:r>
          </a:p>
          <a:p>
            <a:pPr lvl="1" eaLnBrk="1" hangingPunct="1"/>
            <a:r>
              <a:rPr lang="en-US" smtClean="0"/>
              <a:t>Some membrane-damaging toxins produce pores that allow fluids to enter causing cell destruction</a:t>
            </a:r>
          </a:p>
          <a:p>
            <a:pPr lvl="1" eaLnBrk="1" hangingPunct="1"/>
            <a:r>
              <a:rPr lang="en-US" smtClean="0"/>
              <a:t>Phospholipases are group of potent membrane-damaging toxins</a:t>
            </a:r>
          </a:p>
          <a:p>
            <a:pPr lvl="2" eaLnBrk="1" hangingPunct="1"/>
            <a:r>
              <a:rPr lang="en-US" smtClean="0"/>
              <a:t>Remove polar heads of phospholipid</a:t>
            </a:r>
          </a:p>
          <a:p>
            <a:pPr lvl="3" eaLnBrk="1" hangingPunct="1"/>
            <a:r>
              <a:rPr lang="en-US" smtClean="0"/>
              <a:t>Destabilizes membrane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Damage to the Host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5638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Superantigens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Override specificity of T cell response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Causes toxic effects due to massive release of cytokines by large number of helper T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Superantigens short-circuit normal control mechanisms of antigen process and presentation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Binds MHC class II and T cell receptor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Causes activation of 1 in 5 T cells</a:t>
            </a:r>
          </a:p>
        </p:txBody>
      </p:sp>
      <p:pic>
        <p:nvPicPr>
          <p:cNvPr id="45060" name="Picture 6" descr="f19-13_superantige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13425" y="1409700"/>
            <a:ext cx="3235325" cy="5183188"/>
          </a:xfr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Damage to the Host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600200"/>
            <a:ext cx="8001000" cy="4953000"/>
          </a:xfrm>
        </p:spPr>
        <p:txBody>
          <a:bodyPr/>
          <a:lstStyle/>
          <a:p>
            <a:pPr eaLnBrk="1" hangingPunct="1"/>
            <a:r>
              <a:rPr lang="en-US" sz="2800" smtClean="0"/>
              <a:t>Endotoxins</a:t>
            </a:r>
          </a:p>
          <a:p>
            <a:pPr lvl="1" eaLnBrk="1" hangingPunct="1"/>
            <a:r>
              <a:rPr lang="en-US" sz="2400" smtClean="0"/>
              <a:t>Endotoxins are LPS of gram-negative cell wall</a:t>
            </a:r>
          </a:p>
          <a:p>
            <a:pPr lvl="2" eaLnBrk="1" hangingPunct="1"/>
            <a:r>
              <a:rPr lang="en-US" sz="2000" smtClean="0"/>
              <a:t>Toxin fundamental part of gram-negative organism</a:t>
            </a:r>
          </a:p>
          <a:p>
            <a:pPr lvl="1" eaLnBrk="1" hangingPunct="1"/>
            <a:r>
              <a:rPr lang="en-US" sz="2400" smtClean="0"/>
              <a:t>Endotoxins are heat stable</a:t>
            </a:r>
          </a:p>
          <a:p>
            <a:pPr lvl="1" eaLnBrk="1" hangingPunct="1"/>
            <a:r>
              <a:rPr lang="en-US" sz="2400" smtClean="0"/>
              <a:t>Lipid A responsible for toxic properties</a:t>
            </a:r>
          </a:p>
          <a:p>
            <a:pPr lvl="1" eaLnBrk="1" hangingPunct="1"/>
            <a:r>
              <a:rPr lang="en-US" sz="2400" smtClean="0"/>
              <a:t>Symptoms associated with vigorous immune response</a:t>
            </a:r>
          </a:p>
          <a:p>
            <a:pPr lvl="1" eaLnBrk="1" hangingPunct="1"/>
            <a:r>
              <a:rPr lang="en-US" sz="2400" smtClean="0"/>
              <a:t>Toxin responsible for septic shock</a:t>
            </a:r>
          </a:p>
          <a:p>
            <a:pPr lvl="2" eaLnBrk="1" hangingPunct="1"/>
            <a:r>
              <a:rPr lang="en-US" sz="2000" smtClean="0"/>
              <a:t>a.k.a endotoxic shock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Mechanisms of Viral Pathogenesis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Binding to host cells and invasion</a:t>
            </a:r>
          </a:p>
          <a:p>
            <a:pPr lvl="1" eaLnBrk="1" hangingPunct="1"/>
            <a:r>
              <a:rPr lang="en-US" smtClean="0"/>
              <a:t>All viruses have surface proteins to interact with specific host cell receptors</a:t>
            </a:r>
          </a:p>
          <a:p>
            <a:pPr lvl="1" eaLnBrk="1" hangingPunct="1"/>
            <a:r>
              <a:rPr lang="en-US" smtClean="0"/>
              <a:t>Once attached, viruses are taken up through receptor mediated endocytosis or membrane fusion</a:t>
            </a:r>
          </a:p>
          <a:p>
            <a:pPr lvl="2" eaLnBrk="1" hangingPunct="1"/>
            <a:r>
              <a:rPr lang="en-US" smtClean="0"/>
              <a:t>Membrane fusion occurs in enveloped viruses</a:t>
            </a:r>
          </a:p>
          <a:p>
            <a:pPr lvl="1" eaLnBrk="1" hangingPunct="1"/>
            <a:r>
              <a:rPr lang="en-US" smtClean="0"/>
              <a:t>Viruses released from infected cell may infect new cell or disseminate into bloodstream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Mechanisms of Viral Pathogenesis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Avoiding immune responses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Avoiding antiviral effects of interferon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Interferons alter regulatory responses of cell in event of viral infection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Helps limit viral replication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800" smtClean="0"/>
              <a:t>Some viruses encode specific proteins to interrupt inhibition of viral replication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Regulation of host cell death by viruses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Kill host after production of large numbers of viral copies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Allows spread to other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Viruses prevent apoptosis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Inhibits protein that regulates apoptosis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Block antigen presentation of MHC class I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smtClean="0"/>
              <a:t>No sign of infection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Cause production of “counterfit” MHC class I molecules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smtClean="0"/>
              <a:t>All appears “well”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Mechanisms of Viral Pathogenesis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910138"/>
          </a:xfrm>
        </p:spPr>
        <p:txBody>
          <a:bodyPr/>
          <a:lstStyle/>
          <a:p>
            <a:pPr eaLnBrk="1" hangingPunct="1"/>
            <a:r>
              <a:rPr lang="en-US" sz="2800" smtClean="0"/>
              <a:t>Avoiding immune responses</a:t>
            </a:r>
          </a:p>
          <a:p>
            <a:pPr lvl="1" eaLnBrk="1" hangingPunct="1"/>
            <a:r>
              <a:rPr lang="en-US" sz="2400" smtClean="0"/>
              <a:t>Antibodies and viruses</a:t>
            </a:r>
          </a:p>
          <a:p>
            <a:pPr lvl="2" eaLnBrk="1" hangingPunct="1"/>
            <a:r>
              <a:rPr lang="en-US" sz="2000" smtClean="0"/>
              <a:t>Antibodies interact with extracellular viruses only</a:t>
            </a:r>
          </a:p>
          <a:p>
            <a:pPr lvl="3" eaLnBrk="1" hangingPunct="1"/>
            <a:r>
              <a:rPr lang="en-US" sz="1800" smtClean="0"/>
              <a:t>To avoid antibody exposure some viruses develop mechanisms to directly transfer from one cell to immediate neighbor</a:t>
            </a:r>
          </a:p>
          <a:p>
            <a:pPr lvl="2" eaLnBrk="1" hangingPunct="1"/>
            <a:r>
              <a:rPr lang="en-US" sz="2000" smtClean="0"/>
              <a:t>Viruses can remain intracellular by forcing neighboring cells to fuse in the formation of syncytium</a:t>
            </a:r>
          </a:p>
          <a:p>
            <a:pPr lvl="2" eaLnBrk="1" hangingPunct="1"/>
            <a:r>
              <a:rPr lang="en-US" sz="2000" smtClean="0"/>
              <a:t>Viruses can modify viral surface antigens</a:t>
            </a:r>
          </a:p>
          <a:p>
            <a:pPr lvl="3" eaLnBrk="1" hangingPunct="1"/>
            <a:r>
              <a:rPr lang="en-US" sz="1800" smtClean="0"/>
              <a:t>Viruses replicate  and change faster than the human body can replicate antibody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117366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Mechanisms of Viral Pathogenesis</a:t>
            </a:r>
          </a:p>
        </p:txBody>
      </p:sp>
      <p:pic>
        <p:nvPicPr>
          <p:cNvPr id="50179" name="Picture 6" descr="nes95432_17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1247775"/>
            <a:ext cx="5226050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Symbiotic Relationships</a:t>
            </a: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750" y="1285875"/>
            <a:ext cx="8489950" cy="3424238"/>
          </a:xfrm>
        </p:spPr>
        <p:txBody>
          <a:bodyPr/>
          <a:lstStyle/>
          <a:p>
            <a:pPr eaLnBrk="1" hangingPunct="1"/>
            <a:r>
              <a:rPr lang="en-US" smtClean="0"/>
              <a:t>Symbiosis means “to live together”</a:t>
            </a:r>
          </a:p>
          <a:p>
            <a:pPr eaLnBrk="1" hangingPunct="1"/>
            <a:r>
              <a:rPr lang="en-US" smtClean="0"/>
              <a:t>Describes the relationship between microorganisms and their host</a:t>
            </a:r>
          </a:p>
          <a:p>
            <a:pPr eaLnBrk="1" hangingPunct="1"/>
            <a:r>
              <a:rPr lang="en-US" smtClean="0"/>
              <a:t>Three types</a:t>
            </a:r>
          </a:p>
          <a:p>
            <a:pPr lvl="1" eaLnBrk="1" hangingPunct="1"/>
            <a:r>
              <a:rPr lang="en-US" smtClean="0"/>
              <a:t>Mutualism</a:t>
            </a:r>
          </a:p>
          <a:p>
            <a:pPr lvl="1" eaLnBrk="1" hangingPunct="1"/>
            <a:r>
              <a:rPr lang="en-US" smtClean="0"/>
              <a:t>Commenalism</a:t>
            </a:r>
          </a:p>
          <a:p>
            <a:pPr lvl="1" eaLnBrk="1" hangingPunct="1"/>
            <a:r>
              <a:rPr lang="en-US" smtClean="0"/>
              <a:t>Parasitism</a:t>
            </a:r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4" grpId="0" autoUpdateAnimBg="0"/>
      <p:bldP spid="389125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Three Types of Symbiotic Relationships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7369175" y="6450013"/>
            <a:ext cx="154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Table 14.1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 cstate="print"/>
          <a:srcRect t="2829" b="8525"/>
          <a:stretch>
            <a:fillRect/>
          </a:stretch>
        </p:blipFill>
        <p:spPr bwMode="auto">
          <a:xfrm>
            <a:off x="285750" y="2643188"/>
            <a:ext cx="853598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4"/>
  <p:tag name="MMPROD_UIDATA" val="&lt;database version=&quot;6.0&quot;&gt;&lt;object type=&quot;1&quot; unique_id=&quot;10001&quot;&gt;&lt;object type=&quot;8&quot; unique_id=&quot;15688&quot;&gt;&lt;/object&gt;&lt;object type=&quot;2&quot; unique_id=&quot;15689&quot;&gt;&lt;object type=&quot;3&quot; unique_id=&quot;15690&quot;&gt;&lt;property id=&quot;20148&quot; value=&quot;5&quot;/&gt;&lt;property id=&quot;20300&quot; value=&quot;Slide 1&quot;/&gt;&lt;property id=&quot;20307&quot; value=&quot;310&quot;/&gt;&lt;/object&gt;&lt;object type=&quot;3&quot; unique_id=&quot;15691&quot;&gt;&lt;property id=&quot;20148&quot; value=&quot;5&quot;/&gt;&lt;property id=&quot;20300&quot; value=&quot;Slide 2 - &amp;quot;Host-Microbe Interactions&amp;quot;&quot;/&gt;&lt;property id=&quot;20307&quot; value=&quot;256&quot;/&gt;&lt;/object&gt;&lt;object type=&quot;3&quot; unique_id=&quot;15692&quot;&gt;&lt;property id=&quot;20148&quot; value=&quot;5&quot;/&gt;&lt;property id=&quot;20300&quot; value=&quot;Slide 3&quot;/&gt;&lt;property id=&quot;20307&quot; value=&quot;309&quot;/&gt;&lt;/object&gt;&lt;object type=&quot;3&quot; unique_id=&quot;15693&quot;&gt;&lt;property id=&quot;20148&quot; value=&quot;5&quot;/&gt;&lt;property id=&quot;20300&quot; value=&quot;Slide 4 - &amp;quot;Anatomical Barriers as Ecosystem&amp;quot;&quot;/&gt;&lt;property id=&quot;20307&quot; value=&quot;257&quot;/&gt;&lt;/object&gt;&lt;object type=&quot;3&quot; unique_id=&quot;15694&quot;&gt;&lt;property id=&quot;20148&quot; value=&quot;5&quot;/&gt;&lt;property id=&quot;20300&quot; value=&quot;Slide 5 - &amp;quot;Anatomical Barriers as Ecosystem&amp;quot;&quot;/&gt;&lt;property id=&quot;20307&quot; value=&quot;258&quot;/&gt;&lt;/object&gt;&lt;object type=&quot;3&quot; unique_id=&quot;15695&quot;&gt;&lt;property id=&quot;20148&quot; value=&quot;5&quot;/&gt;&lt;property id=&quot;20300&quot; value=&quot;Slide 6 - &amp;quot;Normal Microbiota (Flora)&amp;quot;&quot;/&gt;&lt;property id=&quot;20307&quot; value=&quot;259&quot;/&gt;&lt;/object&gt;&lt;object type=&quot;3&quot; unique_id=&quot;15696&quot;&gt;&lt;property id=&quot;20148&quot; value=&quot;5&quot;/&gt;&lt;property id=&quot;20300&quot; value=&quot;Slide 7 - &amp;quot;Normal Microbiota&amp;quot;&quot;/&gt;&lt;property id=&quot;20307&quot; value=&quot;260&quot;/&gt;&lt;/object&gt;&lt;object type=&quot;3&quot; unique_id=&quot;15697&quot;&gt;&lt;property id=&quot;20148&quot; value=&quot;5&quot;/&gt;&lt;property id=&quot;20300&quot; value=&quot;Slide 8 - &amp;quot;Normal Microbiota&amp;quot;&quot;/&gt;&lt;property id=&quot;20307&quot; value=&quot;261&quot;/&gt;&lt;/object&gt;&lt;object type=&quot;3&quot; unique_id=&quot;15698&quot;&gt;&lt;property id=&quot;20148&quot; value=&quot;5&quot;/&gt;&lt;property id=&quot;20300&quot; value=&quot;Slide 9 - &amp;quot;Normal Microbiota&amp;quot;&quot;/&gt;&lt;property id=&quot;20307&quot; value=&quot;262&quot;/&gt;&lt;/object&gt;&lt;object type=&quot;3&quot; unique_id=&quot;15699&quot;&gt;&lt;property id=&quot;20148&quot; value=&quot;5&quot;/&gt;&lt;property id=&quot;20300&quot; value=&quot;Slide 10 - &amp;quot;Normal Microbiota&amp;quot;&quot;/&gt;&lt;property id=&quot;20307&quot; value=&quot;263&quot;/&gt;&lt;/object&gt;&lt;object type=&quot;3&quot; unique_id=&quot;15700&quot;&gt;&lt;property id=&quot;20148&quot; value=&quot;5&quot;/&gt;&lt;property id=&quot;20300&quot; value=&quot;Slide 11 - &amp;quot;Principles of Infectious Disease&amp;quot;&quot;/&gt;&lt;property id=&quot;20307&quot; value=&quot;264&quot;/&gt;&lt;/object&gt;&lt;object type=&quot;3&quot; unique_id=&quot;15701&quot;&gt;&lt;property id=&quot;20148&quot; value=&quot;5&quot;/&gt;&lt;property id=&quot;20300&quot; value=&quot;Slide 12 - &amp;quot;Principles of Infectious Disease&amp;quot;&quot;/&gt;&lt;property id=&quot;20307&quot; value=&quot;265&quot;/&gt;&lt;/object&gt;&lt;object type=&quot;3&quot; unique_id=&quot;15702&quot;&gt;&lt;property id=&quot;20148&quot; value=&quot;5&quot;/&gt;&lt;property id=&quot;20300&quot; value=&quot;Slide 13 - &amp;quot;Principles of Infectious Disease&amp;quot;&quot;/&gt;&lt;property id=&quot;20307&quot; value=&quot;266&quot;/&gt;&lt;/object&gt;&lt;object type=&quot;3&quot; unique_id=&quot;15703&quot;&gt;&lt;property id=&quot;20148&quot; value=&quot;5&quot;/&gt;&lt;property id=&quot;20300&quot; value=&quot;Slide 14 - &amp;quot;Principles of Infectious Disease&amp;quot;&quot;/&gt;&lt;property id=&quot;20307&quot; value=&quot;267&quot;/&gt;&lt;/object&gt;&lt;object type=&quot;3&quot; unique_id=&quot;15704&quot;&gt;&lt;property id=&quot;20148&quot; value=&quot;5&quot;/&gt;&lt;property id=&quot;20300&quot; value=&quot;Slide 15 - &amp;quot;Principles of Infectious Disease&amp;quot;&quot;/&gt;&lt;property id=&quot;20307&quot; value=&quot;268&quot;/&gt;&lt;/object&gt;&lt;object type=&quot;3&quot; unique_id=&quot;15705&quot;&gt;&lt;property id=&quot;20148&quot; value=&quot;5&quot;/&gt;&lt;property id=&quot;20300&quot; value=&quot;Slide 16 - &amp;quot;Principles of Infectious Disease&amp;quot;&quot;/&gt;&lt;property id=&quot;20307&quot; value=&quot;269&quot;/&gt;&lt;/object&gt;&lt;object type=&quot;3&quot; unique_id=&quot;15706&quot;&gt;&lt;property id=&quot;20148&quot; value=&quot;5&quot;/&gt;&lt;property id=&quot;20300&quot; value=&quot;Slide 17 - &amp;quot;Establishing Cause of &amp;#x0D;&amp;#x0A;Infectious Disease&amp;quot;&quot;/&gt;&lt;property id=&quot;20307&quot; value=&quot;270&quot;/&gt;&lt;/object&gt;&lt;object type=&quot;3&quot; unique_id=&quot;15707&quot;&gt;&lt;property id=&quot;20148&quot; value=&quot;5&quot;/&gt;&lt;property id=&quot;20300&quot; value=&quot;Slide 18 - &amp;quot;Establishing Cause of &amp;#x0D;&amp;#x0A;Infectious Disease&amp;quot;&quot;/&gt;&lt;property id=&quot;20307&quot; value=&quot;271&quot;/&gt;&lt;/object&gt;&lt;object type=&quot;3&quot; unique_id=&quot;15708&quot;&gt;&lt;property id=&quot;20148&quot; value=&quot;5&quot;/&gt;&lt;property id=&quot;20300&quot; value=&quot;Slide 19 - &amp;quot;Establishing Cause of &amp;#x0D;&amp;#x0A;Infectious Disease&amp;quot;&quot;/&gt;&lt;property id=&quot;20307&quot; value=&quot;272&quot;/&gt;&lt;/object&gt;&lt;object type=&quot;3&quot; unique_id=&quot;15709&quot;&gt;&lt;property id=&quot;20148&quot; value=&quot;5&quot;/&gt;&lt;property id=&quot;20300&quot; value=&quot;Slide 20 - &amp;quot;Establishing Cause of &amp;#x0D;&amp;#x0A;Infectious Disease&amp;quot;&quot;/&gt;&lt;property id=&quot;20307&quot; value=&quot;273&quot;/&gt;&lt;/object&gt;&lt;object type=&quot;3&quot; unique_id=&quot;15710&quot;&gt;&lt;property id=&quot;20148&quot; value=&quot;5&quot;/&gt;&lt;property id=&quot;20300&quot; value=&quot;Slide 21 - &amp;quot;Establishing Cause of &amp;#x0D;&amp;#x0A;Infectious Disease&amp;quot;&quot;/&gt;&lt;property id=&quot;20307&quot; value=&quot;274&quot;/&gt;&lt;/object&gt;&lt;object type=&quot;3&quot; unique_id=&quot;15711&quot;&gt;&lt;property id=&quot;20148&quot; value=&quot;5&quot;/&gt;&lt;property id=&quot;20300&quot; value=&quot;Slide 22 - &amp;quot;Establishment of Infection&amp;quot;&quot;/&gt;&lt;property id=&quot;20307&quot; value=&quot;275&quot;/&gt;&lt;/object&gt;&lt;object type=&quot;3&quot; unique_id=&quot;15712&quot;&gt;&lt;property id=&quot;20148&quot; value=&quot;5&quot;/&gt;&lt;property id=&quot;20300&quot; value=&quot;Slide 23 - &amp;quot;Establishment of Infection&amp;quot;&quot;/&gt;&lt;property id=&quot;20307&quot; value=&quot;276&quot;/&gt;&lt;/object&gt;&lt;object type=&quot;3&quot; unique_id=&quot;15713&quot;&gt;&lt;property id=&quot;20148&quot; value=&quot;5&quot;/&gt;&lt;property id=&quot;20300&quot; value=&quot;Slide 24 - &amp;quot;Establishment of Infection&amp;quot;&quot;/&gt;&lt;property id=&quot;20307&quot; value=&quot;277&quot;/&gt;&lt;/object&gt;&lt;object type=&quot;3&quot; unique_id=&quot;15714&quot;&gt;&lt;property id=&quot;20148&quot; value=&quot;5&quot;/&gt;&lt;property id=&quot;20300&quot; value=&quot;Slide 25 - &amp;quot;Establishment of Infection&amp;quot;&quot;/&gt;&lt;property id=&quot;20307&quot; value=&quot;278&quot;/&gt;&lt;/object&gt;&lt;object type=&quot;3&quot; unique_id=&quot;15715&quot;&gt;&lt;property id=&quot;20148&quot; value=&quot;5&quot;/&gt;&lt;property id=&quot;20300&quot; value=&quot;Slide 26 - &amp;quot;Invasion – Breaching &amp;#x0D;&amp;#x0A;Anatomical Barriers&amp;quot;&quot;/&gt;&lt;property id=&quot;20307&quot; value=&quot;279&quot;/&gt;&lt;/object&gt;&lt;object type=&quot;3&quot; unique_id=&quot;15716&quot;&gt;&lt;property id=&quot;20148&quot; value=&quot;5&quot;/&gt;&lt;property id=&quot;20300&quot; value=&quot;Slide 27 - &amp;quot;Invasion – Breaching &amp;#x0D;&amp;#x0A;Anatomical Barriers&amp;quot;&quot;/&gt;&lt;property id=&quot;20307&quot; value=&quot;280&quot;/&gt;&lt;/object&gt;&lt;object type=&quot;3&quot; unique_id=&quot;15717&quot;&gt;&lt;property id=&quot;20148&quot; value=&quot;5&quot;/&gt;&lt;property id=&quot;20300&quot; value=&quot;Slide 28 - &amp;quot;Invasion – Breaching &amp;#x0D;&amp;#x0A;Anatomical Barriers&amp;quot;&quot;/&gt;&lt;property id=&quot;20307&quot; value=&quot;281&quot;/&gt;&lt;/object&gt;&lt;object type=&quot;3&quot; unique_id=&quot;15718&quot;&gt;&lt;property id=&quot;20148&quot; value=&quot;5&quot;/&gt;&lt;property id=&quot;20300&quot; value=&quot;Slide 29 - &amp;quot;Avoiding Host Defenses&amp;quot;&quot;/&gt;&lt;property id=&quot;20307&quot; value=&quot;282&quot;/&gt;&lt;/object&gt;&lt;object type=&quot;3&quot; unique_id=&quot;15719&quot;&gt;&lt;property id=&quot;20148&quot; value=&quot;5&quot;/&gt;&lt;property id=&quot;20300&quot; value=&quot;Slide 30 - &amp;quot;Avoiding Host Defenses&amp;quot;&quot;/&gt;&lt;property id=&quot;20307&quot; value=&quot;283&quot;/&gt;&lt;/object&gt;&lt;object type=&quot;3&quot; unique_id=&quot;15720&quot;&gt;&lt;property id=&quot;20148&quot; value=&quot;5&quot;/&gt;&lt;property id=&quot;20300&quot; value=&quot;Slide 31 - &amp;quot;Avoiding Host Defenses&amp;quot;&quot;/&gt;&lt;property id=&quot;20307&quot; value=&quot;284&quot;/&gt;&lt;/object&gt;&lt;object type=&quot;3&quot; unique_id=&quot;15721&quot;&gt;&lt;property id=&quot;20148&quot; value=&quot;5&quot;/&gt;&lt;property id=&quot;20300&quot; value=&quot;Slide 32 - &amp;quot;Avoiding Host Defenses&amp;quot;&quot;/&gt;&lt;property id=&quot;20307&quot; value=&quot;285&quot;/&gt;&lt;/object&gt;&lt;object type=&quot;3&quot; unique_id=&quot;15722&quot;&gt;&lt;property id=&quot;20148&quot; value=&quot;5&quot;/&gt;&lt;property id=&quot;20300&quot; value=&quot;Slide 33 - &amp;quot;Avoiding Host Defenses&amp;quot;&quot;/&gt;&lt;property id=&quot;20307&quot; value=&quot;286&quot;/&gt;&lt;/object&gt;&lt;object type=&quot;3&quot; unique_id=&quot;15723&quot;&gt;&lt;property id=&quot;20148&quot; value=&quot;5&quot;/&gt;&lt;property id=&quot;20300&quot; value=&quot;Slide 34 - &amp;quot;Avoiding Host Defenses&amp;quot;&quot;/&gt;&lt;property id=&quot;20307&quot; value=&quot;287&quot;/&gt;&lt;/object&gt;&lt;object type=&quot;3&quot; unique_id=&quot;15724&quot;&gt;&lt;property id=&quot;20148&quot; value=&quot;5&quot;/&gt;&lt;property id=&quot;20300&quot; value=&quot;Slide 35 - &amp;quot;Damage to the Host&amp;quot;&quot;/&gt;&lt;property id=&quot;20307&quot; value=&quot;288&quot;/&gt;&lt;/object&gt;&lt;object type=&quot;3&quot; unique_id=&quot;15725&quot;&gt;&lt;property id=&quot;20148&quot; value=&quot;5&quot;/&gt;&lt;property id=&quot;20300&quot; value=&quot;Slide 36 - &amp;quot;Damage to the Host&amp;quot;&quot;/&gt;&lt;property id=&quot;20307&quot; value=&quot;289&quot;/&gt;&lt;/object&gt;&lt;object type=&quot;3&quot; unique_id=&quot;15726&quot;&gt;&lt;property id=&quot;20148&quot; value=&quot;5&quot;/&gt;&lt;property id=&quot;20300&quot; value=&quot;Slide 37 - &amp;quot;Damage to the Host&amp;quot;&quot;/&gt;&lt;property id=&quot;20307&quot; value=&quot;290&quot;/&gt;&lt;/object&gt;&lt;object type=&quot;3&quot; unique_id=&quot;15727&quot;&gt;&lt;property id=&quot;20148&quot; value=&quot;5&quot;/&gt;&lt;property id=&quot;20300&quot; value=&quot;Slide 38 - &amp;quot;Damage to the Host&amp;quot;&quot;/&gt;&lt;property id=&quot;20307&quot; value=&quot;305&quot;/&gt;&lt;/object&gt;&lt;object type=&quot;3&quot; unique_id=&quot;15728&quot;&gt;&lt;property id=&quot;20148&quot; value=&quot;5&quot;/&gt;&lt;property id=&quot;20300&quot; value=&quot;Slide 39 - &amp;quot;Damage to the Host&amp;quot;&quot;/&gt;&lt;property id=&quot;20307&quot; value=&quot;291&quot;/&gt;&lt;/object&gt;&lt;object type=&quot;3&quot; unique_id=&quot;15729&quot;&gt;&lt;property id=&quot;20148&quot; value=&quot;5&quot;/&gt;&lt;property id=&quot;20300&quot; value=&quot;Slide 40 - &amp;quot;Damage to the Host&amp;quot;&quot;/&gt;&lt;property id=&quot;20307&quot; value=&quot;292&quot;/&gt;&lt;/object&gt;&lt;object type=&quot;3&quot; unique_id=&quot;15730&quot;&gt;&lt;property id=&quot;20148&quot; value=&quot;5&quot;/&gt;&lt;property id=&quot;20300&quot; value=&quot;Slide 41 - &amp;quot;Damage to the Host&amp;quot;&quot;/&gt;&lt;property id=&quot;20307&quot; value=&quot;293&quot;/&gt;&lt;/object&gt;&lt;object type=&quot;3&quot; unique_id=&quot;15731&quot;&gt;&lt;property id=&quot;20148&quot; value=&quot;5&quot;/&gt;&lt;property id=&quot;20300&quot; value=&quot;Slide 42 - &amp;quot;Damage to the Host&amp;quot;&quot;/&gt;&lt;property id=&quot;20307&quot; value=&quot;294&quot;/&gt;&lt;/object&gt;&lt;object type=&quot;3&quot; unique_id=&quot;15732&quot;&gt;&lt;property id=&quot;20148&quot; value=&quot;5&quot;/&gt;&lt;property id=&quot;20300&quot; value=&quot;Slide 43 - &amp;quot;Damage to the Host&amp;quot;&quot;/&gt;&lt;property id=&quot;20307&quot; value=&quot;307&quot;/&gt;&lt;/object&gt;&lt;object type=&quot;3&quot; unique_id=&quot;15733&quot;&gt;&lt;property id=&quot;20148&quot; value=&quot;5&quot;/&gt;&lt;property id=&quot;20300&quot; value=&quot;Slide 44 - &amp;quot;Damage to the Host&amp;quot;&quot;/&gt;&lt;property id=&quot;20307&quot; value=&quot;295&quot;/&gt;&lt;/object&gt;&lt;object type=&quot;3&quot; unique_id=&quot;15734&quot;&gt;&lt;property id=&quot;20148&quot; value=&quot;5&quot;/&gt;&lt;property id=&quot;20300&quot; value=&quot;Slide 45 - &amp;quot;Damage to the Host&amp;quot;&quot;/&gt;&lt;property id=&quot;20307&quot; value=&quot;296&quot;/&gt;&lt;/object&gt;&lt;object type=&quot;3&quot; unique_id=&quot;15735&quot;&gt;&lt;property id=&quot;20148&quot; value=&quot;5&quot;/&gt;&lt;property id=&quot;20300&quot; value=&quot;Slide 46 - &amp;quot;Damage to the Host&amp;quot;&quot;/&gt;&lt;property id=&quot;20307&quot; value=&quot;308&quot;/&gt;&lt;/object&gt;&lt;object type=&quot;3&quot; unique_id=&quot;15736&quot;&gt;&lt;property id=&quot;20148&quot; value=&quot;5&quot;/&gt;&lt;property id=&quot;20300&quot; value=&quot;Slide 47 - &amp;quot;Damage to the Host&amp;quot;&quot;/&gt;&lt;property id=&quot;20307&quot; value=&quot;297&quot;/&gt;&lt;/object&gt;&lt;object type=&quot;3&quot; unique_id=&quot;15737&quot;&gt;&lt;property id=&quot;20148&quot; value=&quot;5&quot;/&gt;&lt;property id=&quot;20300&quot; value=&quot;Slide 48 - &amp;quot;Mechanisms of Viral Pathogenesis&amp;quot;&quot;/&gt;&lt;property id=&quot;20307&quot; value=&quot;298&quot;/&gt;&lt;/object&gt;&lt;object type=&quot;3&quot; unique_id=&quot;15738&quot;&gt;&lt;property id=&quot;20148&quot; value=&quot;5&quot;/&gt;&lt;property id=&quot;20300&quot; value=&quot;Slide 49 - &amp;quot;Mechanisms of Viral Pathogenesis&amp;quot;&quot;/&gt;&lt;property id=&quot;20307&quot; value=&quot;299&quot;/&gt;&lt;/object&gt;&lt;object type=&quot;3&quot; unique_id=&quot;15739&quot;&gt;&lt;property id=&quot;20148&quot; value=&quot;5&quot;/&gt;&lt;property id=&quot;20300&quot; value=&quot;Slide 50 - &amp;quot;Mechanisms of Viral Pathogenesis&amp;quot;&quot;/&gt;&lt;property id=&quot;20307&quot; value=&quot;300&quot;/&gt;&lt;/object&gt;&lt;object type=&quot;3&quot; unique_id=&quot;15740&quot;&gt;&lt;property id=&quot;20148&quot; value=&quot;5&quot;/&gt;&lt;property id=&quot;20300&quot; value=&quot;Slide 51 - &amp;quot;Mechanisms of Viral Pathogenesis&amp;quot;&quot;/&gt;&lt;property id=&quot;20307&quot; value=&quot;301&quot;/&gt;&lt;/object&gt;&lt;object type=&quot;3&quot; unique_id=&quot;15741&quot;&gt;&lt;property id=&quot;20148&quot; value=&quot;5&quot;/&gt;&lt;property id=&quot;20300&quot; value=&quot;Slide 52 - &amp;quot;Mechanisms of Viral Pathogenesis&amp;quot;&quot;/&gt;&lt;property id=&quot;20307&quot; value=&quot;306&quot;/&gt;&lt;/object&gt;&lt;object type=&quot;3&quot; unique_id=&quot;15742&quot;&gt;&lt;property id=&quot;20148&quot; value=&quot;5&quot;/&gt;&lt;property id=&quot;20300&quot; value=&quot;Slide 53 - &amp;quot;Mechanisms of &amp;#x0D;&amp;#x0A;Eukaryotic Pathogenesis&amp;quot;&quot;/&gt;&lt;property id=&quot;20307&quot; value=&quot;302&quot;/&gt;&lt;/object&gt;&lt;object type=&quot;3&quot; unique_id=&quot;15743&quot;&gt;&lt;property id=&quot;20148&quot; value=&quot;5&quot;/&gt;&lt;property id=&quot;20300&quot; value=&quot;Slide 54 - &amp;quot;Mechanisms of &amp;#x0D;&amp;#x0A;Eukaryotic Pathogenesis&amp;quot;&quot;/&gt;&lt;property id=&quot;20307&quot; value=&quot;303&quot;/&gt;&lt;/object&gt;&lt;object type=&quot;3&quot; unique_id=&quot;15744&quot;&gt;&lt;property id=&quot;20148&quot; value=&quot;5&quot;/&gt;&lt;property id=&quot;20300&quot; value=&quot;Slide 55 - &amp;quot;Mechanisms of &amp;#x0D;&amp;#x0A;Eukaryotic Pathogenesis&amp;quot;&quot;/&gt;&lt;property id=&quot;20307&quot; value=&quot;304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278</TotalTime>
  <Words>3102</Words>
  <Application>Microsoft Office PowerPoint</Application>
  <PresentationFormat>عرض على الشاشة (3:4)‏</PresentationFormat>
  <Paragraphs>513</Paragraphs>
  <Slides>78</Slides>
  <Notes>42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78</vt:i4>
      </vt:variant>
    </vt:vector>
  </HeadingPairs>
  <TitlesOfParts>
    <vt:vector size="79" baseType="lpstr">
      <vt:lpstr>Verve</vt:lpstr>
      <vt:lpstr>Normal microbial flora Host-Microbe Interactions</vt:lpstr>
      <vt:lpstr>الشريحة 2</vt:lpstr>
      <vt:lpstr>Anatomical Barriers as Ecosystem</vt:lpstr>
      <vt:lpstr>Symbiotic Relationships</vt:lpstr>
      <vt:lpstr>Normal Microbiota (Flora)</vt:lpstr>
      <vt:lpstr>Normal Microbiota</vt:lpstr>
      <vt:lpstr>Normal Microbiota</vt:lpstr>
      <vt:lpstr>Symbiotic Relationships</vt:lpstr>
      <vt:lpstr>The Three Types of Symbiotic Relationships</vt:lpstr>
      <vt:lpstr>Normal Microbiota</vt:lpstr>
      <vt:lpstr>Resident Microbiota</vt:lpstr>
      <vt:lpstr>Resident Microbiota</vt:lpstr>
      <vt:lpstr>Resident Microbiota</vt:lpstr>
      <vt:lpstr>Transient Microbiota</vt:lpstr>
      <vt:lpstr>Acquisition of Normal Microbiota</vt:lpstr>
      <vt:lpstr>Opportunistic Pathogens</vt:lpstr>
      <vt:lpstr>Contamination vs. Infection</vt:lpstr>
      <vt:lpstr>Portals of Entry</vt:lpstr>
      <vt:lpstr>Skin</vt:lpstr>
      <vt:lpstr>Mucous Membranes</vt:lpstr>
      <vt:lpstr>Some Pathogens that Cross the Placenta</vt:lpstr>
      <vt:lpstr>Parenteral Route</vt:lpstr>
      <vt:lpstr>Infection vs. Disease</vt:lpstr>
      <vt:lpstr>Manifestations of Disease</vt:lpstr>
      <vt:lpstr>Etiology</vt:lpstr>
      <vt:lpstr>Koch’s Postulates</vt:lpstr>
      <vt:lpstr>Exceptions to Koch’s Postulates</vt:lpstr>
      <vt:lpstr>Virulence Factors of Infectious Disease</vt:lpstr>
      <vt:lpstr>Extracellular Enzymes</vt:lpstr>
      <vt:lpstr>Toxins</vt:lpstr>
      <vt:lpstr>A Comparison of Bacterial Exotoxins and Endotoxins</vt:lpstr>
      <vt:lpstr>Antiphagocytic Factors</vt:lpstr>
      <vt:lpstr>The Stages of Infectious Disease</vt:lpstr>
      <vt:lpstr>The Stages of Infectious Disease</vt:lpstr>
      <vt:lpstr>Movement of Pathogen Out of Host</vt:lpstr>
      <vt:lpstr>Reservoirs of Infection</vt:lpstr>
      <vt:lpstr>Animal Reservoirs</vt:lpstr>
      <vt:lpstr>Human Carriers</vt:lpstr>
      <vt:lpstr>Nonliving Reservoirs</vt:lpstr>
      <vt:lpstr>Modes of Infectious Disease Transmission</vt:lpstr>
      <vt:lpstr>Modes of Disease Transmission</vt:lpstr>
      <vt:lpstr>Classification of Infectious Diseases</vt:lpstr>
      <vt:lpstr>Terms Used to Classify Infectious Diseases</vt:lpstr>
      <vt:lpstr>Principles of Infectious Disease</vt:lpstr>
      <vt:lpstr>Principles of Infectious Disease</vt:lpstr>
      <vt:lpstr>Pathogenicity</vt:lpstr>
      <vt:lpstr>Characteristics of infectious disease</vt:lpstr>
      <vt:lpstr>Course of infectious disease</vt:lpstr>
      <vt:lpstr>Duration of Symptoms</vt:lpstr>
      <vt:lpstr>Distribution of pathogen</vt:lpstr>
      <vt:lpstr>Establishing Cause of Infectious Disease</vt:lpstr>
      <vt:lpstr>Establishing Cause of  Infectious Disease</vt:lpstr>
      <vt:lpstr>Establishing Cause of  Infectious Disease</vt:lpstr>
      <vt:lpstr>Establishing Cause of  Infectious Disease</vt:lpstr>
      <vt:lpstr>Mechanisms of pathogenesis</vt:lpstr>
      <vt:lpstr>Establishment of Infection</vt:lpstr>
      <vt:lpstr>Establishment of Infection</vt:lpstr>
      <vt:lpstr>Establishment of Infection</vt:lpstr>
      <vt:lpstr>Invasion – Breaching  Anatomical Barriers</vt:lpstr>
      <vt:lpstr>Invasion – Breaching  Anatomical Barriers</vt:lpstr>
      <vt:lpstr>Invasion – Breaching  Anatomical Barriers</vt:lpstr>
      <vt:lpstr>Avoiding Host Defenses</vt:lpstr>
      <vt:lpstr>Avoiding Host Defenses</vt:lpstr>
      <vt:lpstr>Avoiding Host Defenses</vt:lpstr>
      <vt:lpstr>Avoiding Host Defenses</vt:lpstr>
      <vt:lpstr>Avoiding Host Defenses</vt:lpstr>
      <vt:lpstr>Avoiding Host Defenses</vt:lpstr>
      <vt:lpstr>Damage to the Host</vt:lpstr>
      <vt:lpstr>Damage to the Host</vt:lpstr>
      <vt:lpstr>Damage to the Host</vt:lpstr>
      <vt:lpstr>Damage to the Host</vt:lpstr>
      <vt:lpstr>Damage to the Host</vt:lpstr>
      <vt:lpstr>Damage to the Host</vt:lpstr>
      <vt:lpstr>Damage to the Host</vt:lpstr>
      <vt:lpstr>Mechanisms of Viral Pathogenesis</vt:lpstr>
      <vt:lpstr>Mechanisms of Viral Pathogenesis</vt:lpstr>
      <vt:lpstr>Mechanisms of Viral Pathogenesis</vt:lpstr>
      <vt:lpstr>Mechanisms of Viral Pathogenesis</vt:lpstr>
    </vt:vector>
  </TitlesOfParts>
  <Company>Kim Koetz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alnfoth</dc:creator>
  <cp:lastModifiedBy>alnfoth</cp:lastModifiedBy>
  <cp:revision>21</cp:revision>
  <dcterms:modified xsi:type="dcterms:W3CDTF">2018-02-04T10:16:02Z</dcterms:modified>
</cp:coreProperties>
</file>